
<file path=[Content_Types].xml><?xml version="1.0" encoding="utf-8"?>
<Types xmlns="http://schemas.openxmlformats.org/package/2006/content-types"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8" r:id="rId21"/>
    <p:sldId id="279" r:id="rId22"/>
    <p:sldId id="280" r:id="rId23"/>
    <p:sldId id="275" r:id="rId24"/>
    <p:sldId id="276" r:id="rId25"/>
    <p:sldId id="277" r:id="rId26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48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75850" y="172215"/>
            <a:ext cx="4583430" cy="1183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00" b="0" i="0">
                <a:solidFill>
                  <a:srgbClr val="6E619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00" b="0" i="0">
                <a:solidFill>
                  <a:srgbClr val="6E619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5D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9818370" cy="6671309"/>
          </a:xfrm>
          <a:custGeom>
            <a:avLst/>
            <a:gdLst/>
            <a:ahLst/>
            <a:cxnLst/>
            <a:rect l="l" t="t" r="r" b="b"/>
            <a:pathLst>
              <a:path w="9818370" h="6671309">
                <a:moveTo>
                  <a:pt x="0" y="0"/>
                </a:moveTo>
                <a:lnTo>
                  <a:pt x="9224865" y="0"/>
                </a:lnTo>
                <a:lnTo>
                  <a:pt x="9817962" y="1027546"/>
                </a:lnTo>
                <a:lnTo>
                  <a:pt x="6560526" y="6671109"/>
                </a:lnTo>
                <a:lnTo>
                  <a:pt x="45655" y="6671109"/>
                </a:lnTo>
                <a:lnTo>
                  <a:pt x="0" y="6592022"/>
                </a:lnTo>
                <a:lnTo>
                  <a:pt x="0" y="0"/>
                </a:lnTo>
                <a:close/>
              </a:path>
            </a:pathLst>
          </a:custGeom>
          <a:solidFill>
            <a:srgbClr val="877BB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1494" y="4139727"/>
            <a:ext cx="2694270" cy="2334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00" b="0" i="0">
                <a:solidFill>
                  <a:srgbClr val="6E619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00" b="0" i="0">
                <a:solidFill>
                  <a:srgbClr val="6E619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5D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850" y="172215"/>
            <a:ext cx="4583430" cy="1183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00" b="0" i="0">
                <a:solidFill>
                  <a:srgbClr val="6E619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00004" y="2820877"/>
            <a:ext cx="14362430" cy="6004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parallax.com/educators/inspiration/aquarius-greenhouse-robot" TargetMode="External"/><Relationship Id="rId2" Type="http://schemas.openxmlformats.org/officeDocument/2006/relationships/hyperlink" Target="https://swns-research.medium.com/seven-in-10-millennials-consider-themselves-plant-parents-11ef0b34773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ciencedirect.com/science/article/pii/S1877050916315356" TargetMode="External"/><Relationship Id="rId4" Type="http://schemas.openxmlformats.org/officeDocument/2006/relationships/hyperlink" Target="https://www.gardencentermag.com/article/blooming-and-booming-houseplant-report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iencedirect.com/science/article/pii/S2351978919306389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mailto:aimpasta@nyit.edu" TargetMode="External"/><Relationship Id="rId3" Type="http://schemas.openxmlformats.org/officeDocument/2006/relationships/hyperlink" Target="mailto:Sowais@nyit.edu" TargetMode="External"/><Relationship Id="rId7" Type="http://schemas.openxmlformats.org/officeDocument/2006/relationships/image" Target="../media/image64.png"/><Relationship Id="rId2" Type="http://schemas.openxmlformats.org/officeDocument/2006/relationships/hyperlink" Target="mailto:Sharjeel2001@yahoo.com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11" Type="http://schemas.openxmlformats.org/officeDocument/2006/relationships/hyperlink" Target="mailto:djobkass@nyit.edu" TargetMode="External"/><Relationship Id="rId5" Type="http://schemas.openxmlformats.org/officeDocument/2006/relationships/image" Target="../media/image62.png"/><Relationship Id="rId10" Type="http://schemas.openxmlformats.org/officeDocument/2006/relationships/hyperlink" Target="mailto:devinkassebaum@gmail.com" TargetMode="External"/><Relationship Id="rId4" Type="http://schemas.openxmlformats.org/officeDocument/2006/relationships/image" Target="../media/image61.png"/><Relationship Id="rId9" Type="http://schemas.openxmlformats.org/officeDocument/2006/relationships/hyperlink" Target="mailto:mpraja01@nyit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122945" y="373605"/>
            <a:ext cx="6165215" cy="9913620"/>
            <a:chOff x="12122945" y="373605"/>
            <a:chExt cx="6165215" cy="9913620"/>
          </a:xfrm>
        </p:grpSpPr>
        <p:sp>
          <p:nvSpPr>
            <p:cNvPr id="3" name="object 3"/>
            <p:cNvSpPr/>
            <p:nvPr/>
          </p:nvSpPr>
          <p:spPr>
            <a:xfrm>
              <a:off x="14328903" y="2317172"/>
              <a:ext cx="3959225" cy="6343650"/>
            </a:xfrm>
            <a:custGeom>
              <a:avLst/>
              <a:gdLst/>
              <a:ahLst/>
              <a:cxnLst/>
              <a:rect l="l" t="t" r="r" b="b"/>
              <a:pathLst>
                <a:path w="3959225" h="6343650">
                  <a:moveTo>
                    <a:pt x="3959097" y="6343649"/>
                  </a:moveTo>
                  <a:lnTo>
                    <a:pt x="1831144" y="6343649"/>
                  </a:lnTo>
                  <a:lnTo>
                    <a:pt x="0" y="3171824"/>
                  </a:lnTo>
                  <a:lnTo>
                    <a:pt x="1831144" y="0"/>
                  </a:lnTo>
                  <a:lnTo>
                    <a:pt x="3959097" y="0"/>
                  </a:lnTo>
                  <a:lnTo>
                    <a:pt x="3959097" y="6343649"/>
                  </a:lnTo>
                  <a:close/>
                </a:path>
              </a:pathLst>
            </a:custGeom>
            <a:solidFill>
              <a:srgbClr val="877B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22945" y="7035126"/>
              <a:ext cx="4972050" cy="3252470"/>
            </a:xfrm>
            <a:custGeom>
              <a:avLst/>
              <a:gdLst/>
              <a:ahLst/>
              <a:cxnLst/>
              <a:rect l="l" t="t" r="r" b="b"/>
              <a:pathLst>
                <a:path w="4972050" h="3252470">
                  <a:moveTo>
                    <a:pt x="4337338" y="3251873"/>
                  </a:moveTo>
                  <a:lnTo>
                    <a:pt x="634720" y="3251873"/>
                  </a:lnTo>
                  <a:lnTo>
                    <a:pt x="0" y="2152649"/>
                  </a:lnTo>
                  <a:lnTo>
                    <a:pt x="1242978" y="0"/>
                  </a:lnTo>
                  <a:lnTo>
                    <a:pt x="3728896" y="0"/>
                  </a:lnTo>
                  <a:lnTo>
                    <a:pt x="4972049" y="2152649"/>
                  </a:lnTo>
                  <a:lnTo>
                    <a:pt x="4337338" y="3251873"/>
                  </a:lnTo>
                  <a:close/>
                </a:path>
              </a:pathLst>
            </a:custGeom>
            <a:solidFill>
              <a:srgbClr val="FFF4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336342" y="5954854"/>
              <a:ext cx="2266950" cy="1971675"/>
            </a:xfrm>
            <a:custGeom>
              <a:avLst/>
              <a:gdLst/>
              <a:ahLst/>
              <a:cxnLst/>
              <a:rect l="l" t="t" r="r" b="b"/>
              <a:pathLst>
                <a:path w="2266950" h="1971675">
                  <a:moveTo>
                    <a:pt x="1700232" y="1971649"/>
                  </a:moveTo>
                  <a:lnTo>
                    <a:pt x="566717" y="1971649"/>
                  </a:lnTo>
                  <a:lnTo>
                    <a:pt x="0" y="985824"/>
                  </a:lnTo>
                  <a:lnTo>
                    <a:pt x="566717" y="0"/>
                  </a:lnTo>
                  <a:lnTo>
                    <a:pt x="1700152" y="0"/>
                  </a:lnTo>
                  <a:lnTo>
                    <a:pt x="2266949" y="985824"/>
                  </a:lnTo>
                  <a:lnTo>
                    <a:pt x="1700232" y="1971649"/>
                  </a:lnTo>
                  <a:close/>
                </a:path>
              </a:pathLst>
            </a:custGeom>
            <a:solidFill>
              <a:srgbClr val="6E61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737777" y="373605"/>
              <a:ext cx="3800475" cy="3286125"/>
            </a:xfrm>
            <a:custGeom>
              <a:avLst/>
              <a:gdLst/>
              <a:ahLst/>
              <a:cxnLst/>
              <a:rect l="l" t="t" r="r" b="b"/>
              <a:pathLst>
                <a:path w="3800475" h="3286125">
                  <a:moveTo>
                    <a:pt x="2850376" y="3286124"/>
                  </a:moveTo>
                  <a:lnTo>
                    <a:pt x="950081" y="3286124"/>
                  </a:lnTo>
                  <a:lnTo>
                    <a:pt x="0" y="1643062"/>
                  </a:lnTo>
                  <a:lnTo>
                    <a:pt x="950081" y="0"/>
                  </a:lnTo>
                  <a:lnTo>
                    <a:pt x="2850243" y="0"/>
                  </a:lnTo>
                  <a:lnTo>
                    <a:pt x="3800457" y="1643062"/>
                  </a:lnTo>
                  <a:lnTo>
                    <a:pt x="2850376" y="3286124"/>
                  </a:lnTo>
                  <a:close/>
                </a:path>
              </a:pathLst>
            </a:custGeom>
            <a:solidFill>
              <a:srgbClr val="FFF4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544512" y="505637"/>
            <a:ext cx="6838315" cy="1924050"/>
          </a:xfrm>
          <a:custGeom>
            <a:avLst/>
            <a:gdLst/>
            <a:ahLst/>
            <a:cxnLst/>
            <a:rect l="l" t="t" r="r" b="b"/>
            <a:pathLst>
              <a:path w="6838315" h="1924050">
                <a:moveTo>
                  <a:pt x="6838127" y="1924049"/>
                </a:moveTo>
                <a:lnTo>
                  <a:pt x="0" y="1924049"/>
                </a:lnTo>
                <a:lnTo>
                  <a:pt x="702175" y="962783"/>
                </a:lnTo>
                <a:lnTo>
                  <a:pt x="0" y="0"/>
                </a:lnTo>
                <a:lnTo>
                  <a:pt x="6838127" y="0"/>
                </a:lnTo>
                <a:lnTo>
                  <a:pt x="6838127" y="1924049"/>
                </a:lnTo>
                <a:close/>
              </a:path>
            </a:pathLst>
          </a:custGeom>
          <a:solidFill>
            <a:srgbClr val="EFF0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289439" y="612446"/>
            <a:ext cx="4909185" cy="1433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2355" marR="5080" indent="-1050290">
              <a:lnSpc>
                <a:spcPct val="115500"/>
              </a:lnSpc>
              <a:spcBef>
                <a:spcPts val="100"/>
              </a:spcBef>
            </a:pPr>
            <a:r>
              <a:rPr sz="4000" dirty="0">
                <a:solidFill>
                  <a:srgbClr val="6E6194"/>
                </a:solidFill>
                <a:latin typeface="Trebuchet MS"/>
                <a:cs typeface="Trebuchet MS"/>
              </a:rPr>
              <a:t>New</a:t>
            </a:r>
            <a:r>
              <a:rPr sz="4000" spc="-10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000" spc="70" dirty="0">
                <a:solidFill>
                  <a:srgbClr val="6E6194"/>
                </a:solidFill>
                <a:latin typeface="Trebuchet MS"/>
                <a:cs typeface="Trebuchet MS"/>
              </a:rPr>
              <a:t>York</a:t>
            </a:r>
            <a:r>
              <a:rPr sz="4000" spc="-10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000" dirty="0">
                <a:solidFill>
                  <a:srgbClr val="6E6194"/>
                </a:solidFill>
                <a:latin typeface="Trebuchet MS"/>
                <a:cs typeface="Trebuchet MS"/>
              </a:rPr>
              <a:t>Institute</a:t>
            </a:r>
            <a:r>
              <a:rPr sz="4000" spc="-10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000" spc="-25" dirty="0">
                <a:solidFill>
                  <a:srgbClr val="6E6194"/>
                </a:solidFill>
                <a:latin typeface="Trebuchet MS"/>
                <a:cs typeface="Trebuchet MS"/>
              </a:rPr>
              <a:t>of </a:t>
            </a:r>
            <a:r>
              <a:rPr sz="4000" spc="-10" dirty="0">
                <a:solidFill>
                  <a:srgbClr val="6E6194"/>
                </a:solidFill>
                <a:latin typeface="Trebuchet MS"/>
                <a:cs typeface="Trebuchet MS"/>
              </a:rPr>
              <a:t>Technology</a:t>
            </a:r>
            <a:endParaRPr sz="40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76013" y="779671"/>
            <a:ext cx="1595755" cy="1381125"/>
            <a:chOff x="276013" y="779671"/>
            <a:chExt cx="1595755" cy="1381125"/>
          </a:xfrm>
        </p:grpSpPr>
        <p:sp>
          <p:nvSpPr>
            <p:cNvPr id="10" name="object 10"/>
            <p:cNvSpPr/>
            <p:nvPr/>
          </p:nvSpPr>
          <p:spPr>
            <a:xfrm>
              <a:off x="276013" y="779671"/>
              <a:ext cx="1196975" cy="690880"/>
            </a:xfrm>
            <a:custGeom>
              <a:avLst/>
              <a:gdLst/>
              <a:ahLst/>
              <a:cxnLst/>
              <a:rect l="l" t="t" r="r" b="b"/>
              <a:pathLst>
                <a:path w="1196975" h="690880">
                  <a:moveTo>
                    <a:pt x="797578" y="690569"/>
                  </a:moveTo>
                  <a:lnTo>
                    <a:pt x="0" y="690569"/>
                  </a:lnTo>
                  <a:lnTo>
                    <a:pt x="398551" y="0"/>
                  </a:lnTo>
                  <a:lnTo>
                    <a:pt x="1196587" y="0"/>
                  </a:lnTo>
                  <a:lnTo>
                    <a:pt x="1196587" y="456"/>
                  </a:lnTo>
                  <a:lnTo>
                    <a:pt x="797578" y="690569"/>
                  </a:lnTo>
                  <a:close/>
                </a:path>
              </a:pathLst>
            </a:custGeom>
            <a:solidFill>
              <a:srgbClr val="877B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6013" y="1470240"/>
              <a:ext cx="1196975" cy="690880"/>
            </a:xfrm>
            <a:custGeom>
              <a:avLst/>
              <a:gdLst/>
              <a:ahLst/>
              <a:cxnLst/>
              <a:rect l="l" t="t" r="r" b="b"/>
              <a:pathLst>
                <a:path w="1196975" h="690880">
                  <a:moveTo>
                    <a:pt x="1196587" y="690551"/>
                  </a:moveTo>
                  <a:lnTo>
                    <a:pt x="398551" y="690551"/>
                  </a:lnTo>
                  <a:lnTo>
                    <a:pt x="0" y="0"/>
                  </a:lnTo>
                  <a:lnTo>
                    <a:pt x="797578" y="0"/>
                  </a:lnTo>
                  <a:lnTo>
                    <a:pt x="1196587" y="690112"/>
                  </a:lnTo>
                  <a:lnTo>
                    <a:pt x="1196587" y="690551"/>
                  </a:lnTo>
                  <a:close/>
                </a:path>
              </a:pathLst>
            </a:custGeom>
            <a:solidFill>
              <a:srgbClr val="D6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73591" y="780127"/>
              <a:ext cx="798195" cy="690245"/>
            </a:xfrm>
            <a:custGeom>
              <a:avLst/>
              <a:gdLst/>
              <a:ahLst/>
              <a:cxnLst/>
              <a:rect l="l" t="t" r="r" b="b"/>
              <a:pathLst>
                <a:path w="798194" h="690244">
                  <a:moveTo>
                    <a:pt x="797578" y="690112"/>
                  </a:moveTo>
                  <a:lnTo>
                    <a:pt x="0" y="690112"/>
                  </a:lnTo>
                  <a:lnTo>
                    <a:pt x="399008" y="0"/>
                  </a:lnTo>
                  <a:lnTo>
                    <a:pt x="797578" y="6901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73591" y="1470240"/>
              <a:ext cx="798195" cy="690245"/>
            </a:xfrm>
            <a:custGeom>
              <a:avLst/>
              <a:gdLst/>
              <a:ahLst/>
              <a:cxnLst/>
              <a:rect l="l" t="t" r="r" b="b"/>
              <a:pathLst>
                <a:path w="798194" h="690244">
                  <a:moveTo>
                    <a:pt x="399008" y="690112"/>
                  </a:moveTo>
                  <a:lnTo>
                    <a:pt x="0" y="0"/>
                  </a:lnTo>
                  <a:lnTo>
                    <a:pt x="797578" y="0"/>
                  </a:lnTo>
                  <a:lnTo>
                    <a:pt x="399008" y="690112"/>
                  </a:lnTo>
                  <a:close/>
                </a:path>
              </a:pathLst>
            </a:custGeom>
            <a:solidFill>
              <a:srgbClr val="FFF4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52464" y="5160960"/>
            <a:ext cx="2594466" cy="2897065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0" y="3311693"/>
            <a:ext cx="7446009" cy="1790700"/>
          </a:xfrm>
          <a:custGeom>
            <a:avLst/>
            <a:gdLst/>
            <a:ahLst/>
            <a:cxnLst/>
            <a:rect l="l" t="t" r="r" b="b"/>
            <a:pathLst>
              <a:path w="7446009" h="1790700">
                <a:moveTo>
                  <a:pt x="7445633" y="1790699"/>
                </a:moveTo>
                <a:lnTo>
                  <a:pt x="0" y="1790699"/>
                </a:lnTo>
                <a:lnTo>
                  <a:pt x="0" y="0"/>
                </a:lnTo>
                <a:lnTo>
                  <a:pt x="7445633" y="0"/>
                </a:lnTo>
                <a:lnTo>
                  <a:pt x="7445633" y="1790699"/>
                </a:lnTo>
                <a:close/>
              </a:path>
            </a:pathLst>
          </a:custGeom>
          <a:solidFill>
            <a:srgbClr val="877B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60788" y="3033492"/>
            <a:ext cx="6717665" cy="2096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600" b="1" spc="-20" dirty="0">
                <a:solidFill>
                  <a:srgbClr val="FFFFFF"/>
                </a:solidFill>
                <a:latin typeface="Trebuchet MS"/>
                <a:cs typeface="Trebuchet MS"/>
              </a:rPr>
              <a:t>Aquabot</a:t>
            </a:r>
            <a:endParaRPr sz="136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0" y="5487197"/>
            <a:ext cx="6303010" cy="704850"/>
          </a:xfrm>
          <a:prstGeom prst="rect">
            <a:avLst/>
          </a:prstGeom>
          <a:solidFill>
            <a:srgbClr val="FFF4BD"/>
          </a:solidFill>
        </p:spPr>
        <p:txBody>
          <a:bodyPr vert="horz" wrap="square" lIns="0" tIns="47625" rIns="0" bIns="0" rtlCol="0">
            <a:spAutoFit/>
          </a:bodyPr>
          <a:lstStyle/>
          <a:p>
            <a:pPr marL="273050">
              <a:lnSpc>
                <a:spcPct val="100000"/>
              </a:lnSpc>
              <a:spcBef>
                <a:spcPts val="375"/>
              </a:spcBef>
            </a:pPr>
            <a:r>
              <a:rPr sz="4050" spc="-85" dirty="0">
                <a:solidFill>
                  <a:srgbClr val="6E6194"/>
                </a:solidFill>
                <a:latin typeface="Trebuchet MS"/>
                <a:cs typeface="Trebuchet MS"/>
              </a:rPr>
              <a:t>Let</a:t>
            </a:r>
            <a:r>
              <a:rPr sz="4050" spc="-114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050" dirty="0">
                <a:solidFill>
                  <a:srgbClr val="6E6194"/>
                </a:solidFill>
                <a:latin typeface="Trebuchet MS"/>
                <a:cs typeface="Trebuchet MS"/>
              </a:rPr>
              <a:t>me</a:t>
            </a:r>
            <a:r>
              <a:rPr sz="4050" spc="-11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050" spc="-65" dirty="0">
                <a:solidFill>
                  <a:srgbClr val="6E6194"/>
                </a:solidFill>
                <a:latin typeface="Trebuchet MS"/>
                <a:cs typeface="Trebuchet MS"/>
              </a:rPr>
              <a:t>water</a:t>
            </a:r>
            <a:r>
              <a:rPr sz="4050" spc="-11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050" dirty="0">
                <a:solidFill>
                  <a:srgbClr val="6E6194"/>
                </a:solidFill>
                <a:latin typeface="Trebuchet MS"/>
                <a:cs typeface="Trebuchet MS"/>
              </a:rPr>
              <a:t>your</a:t>
            </a:r>
            <a:r>
              <a:rPr sz="4050" spc="-11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050" spc="-10" dirty="0">
                <a:solidFill>
                  <a:srgbClr val="6E6194"/>
                </a:solidFill>
                <a:latin typeface="Trebuchet MS"/>
                <a:cs typeface="Trebuchet MS"/>
              </a:rPr>
              <a:t>plants</a:t>
            </a:r>
            <a:endParaRPr sz="4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34856" y="2818030"/>
            <a:ext cx="4629149" cy="46481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8066" y="3007218"/>
            <a:ext cx="5762624" cy="40671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85" dirty="0"/>
              <a:t>Flow</a:t>
            </a:r>
            <a:r>
              <a:rPr spc="-515" dirty="0"/>
              <a:t> </a:t>
            </a:r>
            <a:r>
              <a:rPr spc="-25" dirty="0"/>
              <a:t>Chart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42224" y="7946987"/>
            <a:ext cx="2756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25" dirty="0">
                <a:solidFill>
                  <a:srgbClr val="6E6194"/>
                </a:solidFill>
                <a:latin typeface="Trebuchet MS"/>
                <a:cs typeface="Trebuchet MS"/>
              </a:rPr>
              <a:t>V5</a:t>
            </a:r>
            <a:r>
              <a:rPr sz="3600" b="1" spc="-19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b="1" spc="-40" dirty="0">
                <a:solidFill>
                  <a:srgbClr val="6E6194"/>
                </a:solidFill>
                <a:latin typeface="Trebuchet MS"/>
                <a:cs typeface="Trebuchet MS"/>
              </a:rPr>
              <a:t>Controller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215728" y="7946987"/>
            <a:ext cx="21399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70" dirty="0">
                <a:solidFill>
                  <a:srgbClr val="6E6194"/>
                </a:solidFill>
                <a:latin typeface="Trebuchet MS"/>
                <a:cs typeface="Trebuchet MS"/>
              </a:rPr>
              <a:t>Vex</a:t>
            </a:r>
            <a:r>
              <a:rPr sz="3600" b="1" spc="-18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b="1" spc="-20" dirty="0">
                <a:solidFill>
                  <a:srgbClr val="6E6194"/>
                </a:solidFill>
                <a:latin typeface="Trebuchet MS"/>
                <a:cs typeface="Trebuchet MS"/>
              </a:rPr>
              <a:t>Robot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83888" y="1380164"/>
            <a:ext cx="3543299" cy="812482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291401" y="2769600"/>
            <a:ext cx="3505200" cy="6486525"/>
            <a:chOff x="5291401" y="2769600"/>
            <a:chExt cx="3505200" cy="64865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401" y="2769600"/>
              <a:ext cx="3505199" cy="64865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75495" y="3911318"/>
              <a:ext cx="1543049" cy="89534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85" dirty="0"/>
              <a:t>Flow</a:t>
            </a:r>
            <a:r>
              <a:rPr spc="-515" dirty="0"/>
              <a:t> </a:t>
            </a:r>
            <a:r>
              <a:rPr spc="-25" dirty="0"/>
              <a:t>Chart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5850" y="1866656"/>
            <a:ext cx="5321935" cy="15773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6090"/>
              </a:lnSpc>
              <a:spcBef>
                <a:spcPts val="235"/>
              </a:spcBef>
            </a:pPr>
            <a:r>
              <a:rPr sz="5100" dirty="0">
                <a:solidFill>
                  <a:srgbClr val="FFFFFF"/>
                </a:solidFill>
                <a:latin typeface="Trebuchet MS"/>
                <a:cs typeface="Trebuchet MS"/>
              </a:rPr>
              <a:t>Before</a:t>
            </a:r>
            <a:r>
              <a:rPr sz="5100" spc="-25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FFFFFF"/>
                </a:solidFill>
                <a:latin typeface="Trebuchet MS"/>
                <a:cs typeface="Trebuchet MS"/>
              </a:rPr>
              <a:t>leaving</a:t>
            </a:r>
            <a:r>
              <a:rPr sz="5100" spc="-25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100" spc="-2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5100" dirty="0">
                <a:solidFill>
                  <a:srgbClr val="FFFFFF"/>
                </a:solidFill>
                <a:latin typeface="Trebuchet MS"/>
                <a:cs typeface="Trebuchet MS"/>
              </a:rPr>
              <a:t>starting</a:t>
            </a:r>
            <a:r>
              <a:rPr sz="5100" spc="-1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100" spc="-10" dirty="0">
                <a:solidFill>
                  <a:srgbClr val="FFFFFF"/>
                </a:solidFill>
                <a:latin typeface="Trebuchet MS"/>
                <a:cs typeface="Trebuchet MS"/>
              </a:rPr>
              <a:t>point</a:t>
            </a:r>
            <a:endParaRPr sz="5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85" dirty="0"/>
              <a:t>Flow</a:t>
            </a:r>
            <a:r>
              <a:rPr spc="-515" dirty="0"/>
              <a:t> </a:t>
            </a:r>
            <a:r>
              <a:rPr spc="-25" dirty="0"/>
              <a:t>Chart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41408" y="1741251"/>
            <a:ext cx="4989195" cy="803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00" dirty="0">
                <a:solidFill>
                  <a:srgbClr val="FFFFFF"/>
                </a:solidFill>
                <a:latin typeface="Trebuchet MS"/>
                <a:cs typeface="Trebuchet MS"/>
              </a:rPr>
              <a:t>Path</a:t>
            </a:r>
            <a:r>
              <a:rPr sz="510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10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5100" spc="-3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100" spc="-2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510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100" spc="50" dirty="0">
                <a:solidFill>
                  <a:srgbClr val="FFFFFF"/>
                </a:solidFill>
                <a:latin typeface="Trebuchet MS"/>
                <a:cs typeface="Trebuchet MS"/>
              </a:rPr>
              <a:t>robot</a:t>
            </a:r>
            <a:endParaRPr sz="51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14548" y="2977828"/>
            <a:ext cx="5200649" cy="56673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34723" y="2858734"/>
            <a:ext cx="4943474" cy="61150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1821" y="3194469"/>
            <a:ext cx="3695699" cy="57054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88511" y="3210917"/>
            <a:ext cx="7362824" cy="568642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85" dirty="0"/>
              <a:t>Flow</a:t>
            </a:r>
            <a:r>
              <a:rPr spc="-515" dirty="0"/>
              <a:t> </a:t>
            </a:r>
            <a:r>
              <a:rPr spc="-25" dirty="0"/>
              <a:t>Chart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241408" y="1741251"/>
            <a:ext cx="5100320" cy="803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00" dirty="0">
                <a:solidFill>
                  <a:srgbClr val="FFFFFF"/>
                </a:solidFill>
                <a:latin typeface="Trebuchet MS"/>
                <a:cs typeface="Trebuchet MS"/>
              </a:rPr>
              <a:t>Image</a:t>
            </a:r>
            <a:r>
              <a:rPr sz="5100" spc="-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100" spc="70" dirty="0">
                <a:solidFill>
                  <a:srgbClr val="FFFFFF"/>
                </a:solidFill>
                <a:latin typeface="Trebuchet MS"/>
                <a:cs typeface="Trebuchet MS"/>
              </a:rPr>
              <a:t>Processing</a:t>
            </a:r>
            <a:endParaRPr sz="5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9912" y="2860164"/>
            <a:ext cx="13058774" cy="3914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85" dirty="0"/>
              <a:t>Flow</a:t>
            </a:r>
            <a:r>
              <a:rPr spc="-515" dirty="0"/>
              <a:t> </a:t>
            </a:r>
            <a:r>
              <a:rPr spc="-25" dirty="0"/>
              <a:t>Chart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41408" y="1741250"/>
            <a:ext cx="5100320" cy="803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100" dirty="0">
                <a:solidFill>
                  <a:srgbClr val="FFFFFF"/>
                </a:solidFill>
                <a:latin typeface="Trebuchet MS"/>
                <a:cs typeface="Trebuchet MS"/>
              </a:rPr>
              <a:t>Image</a:t>
            </a:r>
            <a:r>
              <a:rPr sz="5100" spc="-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100" spc="70" dirty="0">
                <a:solidFill>
                  <a:srgbClr val="FFFFFF"/>
                </a:solidFill>
                <a:latin typeface="Trebuchet MS"/>
                <a:cs typeface="Trebuchet MS"/>
              </a:rPr>
              <a:t>Processing</a:t>
            </a:r>
            <a:endParaRPr sz="51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32957" y="7235348"/>
            <a:ext cx="13185775" cy="260350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6029325" marR="430530" indent="-5591175">
              <a:lnSpc>
                <a:spcPts val="3370"/>
              </a:lnSpc>
              <a:spcBef>
                <a:spcPts val="254"/>
              </a:spcBef>
            </a:pPr>
            <a:r>
              <a:rPr sz="2850" spc="-35" dirty="0">
                <a:solidFill>
                  <a:srgbClr val="FFFFFF"/>
                </a:solidFill>
                <a:latin typeface="Trebuchet MS"/>
                <a:cs typeface="Trebuchet MS"/>
              </a:rPr>
              <a:t>Typical</a:t>
            </a:r>
            <a:r>
              <a:rPr sz="285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75" dirty="0">
                <a:solidFill>
                  <a:srgbClr val="FFFFFF"/>
                </a:solidFill>
                <a:latin typeface="Trebuchet MS"/>
                <a:cs typeface="Trebuchet MS"/>
              </a:rPr>
              <a:t>Steps</a:t>
            </a:r>
            <a:r>
              <a:rPr sz="2850" spc="-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85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50" spc="-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color-</a:t>
            </a:r>
            <a:r>
              <a:rPr sz="2850" spc="70" dirty="0">
                <a:solidFill>
                  <a:srgbClr val="FFFFFF"/>
                </a:solidFill>
                <a:latin typeface="Trebuchet MS"/>
                <a:cs typeface="Trebuchet MS"/>
              </a:rPr>
              <a:t>based</a:t>
            </a:r>
            <a:r>
              <a:rPr sz="2850" spc="-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25" dirty="0">
                <a:solidFill>
                  <a:srgbClr val="FFFFFF"/>
                </a:solidFill>
                <a:latin typeface="Trebuchet MS"/>
                <a:cs typeface="Trebuchet MS"/>
              </a:rPr>
              <a:t>feature</a:t>
            </a:r>
            <a:r>
              <a:rPr sz="285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20" dirty="0">
                <a:solidFill>
                  <a:srgbClr val="FFFFFF"/>
                </a:solidFill>
                <a:latin typeface="Trebuchet MS"/>
                <a:cs typeface="Trebuchet MS"/>
              </a:rPr>
              <a:t>extraction</a:t>
            </a:r>
            <a:r>
              <a:rPr sz="2850" spc="-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algorithm</a:t>
            </a:r>
            <a:r>
              <a:rPr sz="2850" spc="-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sz="285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70" dirty="0">
                <a:solidFill>
                  <a:srgbClr val="FFFFFF"/>
                </a:solidFill>
                <a:latin typeface="Trebuchet MS"/>
                <a:cs typeface="Trebuchet MS"/>
              </a:rPr>
              <a:t>shown</a:t>
            </a:r>
            <a:r>
              <a:rPr sz="2850" spc="-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85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2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850" spc="-10" dirty="0">
                <a:solidFill>
                  <a:srgbClr val="FFFFFF"/>
                </a:solidFill>
                <a:latin typeface="Trebuchet MS"/>
                <a:cs typeface="Trebuchet MS"/>
              </a:rPr>
              <a:t>figure.</a:t>
            </a:r>
            <a:endParaRPr sz="2850">
              <a:latin typeface="Trebuchet MS"/>
              <a:cs typeface="Trebuchet MS"/>
            </a:endParaRPr>
          </a:p>
          <a:p>
            <a:pPr marL="1578610" marR="5080" indent="-1566545">
              <a:lnSpc>
                <a:spcPts val="6750"/>
              </a:lnSpc>
              <a:spcBef>
                <a:spcPts val="480"/>
              </a:spcBef>
              <a:tabLst>
                <a:tab pos="4435475" algn="l"/>
                <a:tab pos="9405620" algn="l"/>
              </a:tabLst>
            </a:pPr>
            <a:r>
              <a:rPr sz="2850" spc="-95" dirty="0">
                <a:solidFill>
                  <a:srgbClr val="FFFFFF"/>
                </a:solidFill>
                <a:latin typeface="Trebuchet MS"/>
                <a:cs typeface="Trebuchet MS"/>
              </a:rPr>
              <a:t>(a)</a:t>
            </a:r>
            <a:r>
              <a:rPr sz="285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Original</a:t>
            </a:r>
            <a:r>
              <a:rPr sz="2850" spc="-1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20" dirty="0">
                <a:solidFill>
                  <a:srgbClr val="FFFFFF"/>
                </a:solidFill>
                <a:latin typeface="Trebuchet MS"/>
                <a:cs typeface="Trebuchet MS"/>
              </a:rPr>
              <a:t>image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2850" spc="-70" dirty="0">
                <a:solidFill>
                  <a:srgbClr val="FFFFFF"/>
                </a:solidFill>
                <a:latin typeface="Trebuchet MS"/>
                <a:cs typeface="Trebuchet MS"/>
              </a:rPr>
              <a:t>(b)</a:t>
            </a:r>
            <a:r>
              <a:rPr sz="285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Threaded</a:t>
            </a:r>
            <a:r>
              <a:rPr sz="285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FFFFFF"/>
                </a:solidFill>
                <a:latin typeface="Trebuchet MS"/>
                <a:cs typeface="Trebuchet MS"/>
              </a:rPr>
              <a:t>image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2850" spc="-125" dirty="0">
                <a:solidFill>
                  <a:srgbClr val="FFFFFF"/>
                </a:solidFill>
                <a:latin typeface="Trebuchet MS"/>
                <a:cs typeface="Trebuchet MS"/>
              </a:rPr>
              <a:t>(c)</a:t>
            </a:r>
            <a:r>
              <a:rPr sz="285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Contours</a:t>
            </a:r>
            <a:r>
              <a:rPr sz="285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image</a:t>
            </a:r>
            <a:r>
              <a:rPr sz="285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105" dirty="0">
                <a:solidFill>
                  <a:srgbClr val="FFFFFF"/>
                </a:solidFill>
                <a:latin typeface="Trebuchet MS"/>
                <a:cs typeface="Trebuchet MS"/>
              </a:rPr>
              <a:t>([4])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Enhancement</a:t>
            </a:r>
            <a:r>
              <a:rPr sz="2850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850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50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45" dirty="0">
                <a:solidFill>
                  <a:srgbClr val="FFFFFF"/>
                </a:solidFill>
                <a:latin typeface="Trebuchet MS"/>
                <a:cs typeface="Trebuchet MS"/>
              </a:rPr>
              <a:t>VEX</a:t>
            </a:r>
            <a:r>
              <a:rPr sz="2850" spc="-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55" dirty="0">
                <a:solidFill>
                  <a:srgbClr val="FFFFFF"/>
                </a:solidFill>
                <a:latin typeface="Trebuchet MS"/>
                <a:cs typeface="Trebuchet MS"/>
              </a:rPr>
              <a:t>Robot</a:t>
            </a:r>
            <a:r>
              <a:rPr sz="2850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30" dirty="0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sz="2850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50" dirty="0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2850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50" dirty="0">
                <a:solidFill>
                  <a:srgbClr val="FFFFFF"/>
                </a:solidFill>
                <a:latin typeface="Trebuchet MS"/>
                <a:cs typeface="Trebuchet MS"/>
              </a:rPr>
              <a:t>Onboard</a:t>
            </a:r>
            <a:r>
              <a:rPr sz="2850" spc="-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Vision</a:t>
            </a:r>
            <a:r>
              <a:rPr sz="2850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FFFFFF"/>
                </a:solidFill>
                <a:latin typeface="Trebuchet MS"/>
                <a:cs typeface="Trebuchet MS"/>
              </a:rPr>
              <a:t>System.</a:t>
            </a:r>
            <a:endParaRPr sz="28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3515" y="3045306"/>
            <a:ext cx="6505574" cy="52863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10410" y="3205561"/>
            <a:ext cx="7448549" cy="496252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85" dirty="0"/>
              <a:t>Flow</a:t>
            </a:r>
            <a:r>
              <a:rPr spc="-515" dirty="0"/>
              <a:t> </a:t>
            </a:r>
            <a:r>
              <a:rPr spc="-25" dirty="0"/>
              <a:t>Chart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550" y="1875016"/>
            <a:ext cx="9420224" cy="81152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73071" y="4086951"/>
            <a:ext cx="8115299" cy="43814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5850" y="172212"/>
            <a:ext cx="6802755" cy="1183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45" dirty="0"/>
              <a:t>Component</a:t>
            </a:r>
            <a:r>
              <a:rPr spc="-515" dirty="0"/>
              <a:t> </a:t>
            </a:r>
            <a:r>
              <a:rPr spc="-20" dirty="0"/>
              <a:t>List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8991" y="2302617"/>
            <a:ext cx="4410074" cy="62483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36291" y="397249"/>
            <a:ext cx="12487910" cy="11353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250" dirty="0"/>
              <a:t>3D</a:t>
            </a:r>
            <a:r>
              <a:rPr sz="7250" spc="-475" dirty="0"/>
              <a:t> </a:t>
            </a:r>
            <a:r>
              <a:rPr sz="7250" spc="55" dirty="0"/>
              <a:t>Representation</a:t>
            </a:r>
            <a:r>
              <a:rPr sz="7250" spc="-470" dirty="0"/>
              <a:t> </a:t>
            </a:r>
            <a:r>
              <a:rPr sz="7250" spc="55" dirty="0"/>
              <a:t>of</a:t>
            </a:r>
            <a:r>
              <a:rPr sz="7250" spc="-470" dirty="0"/>
              <a:t> </a:t>
            </a:r>
            <a:r>
              <a:rPr sz="7250" spc="85" dirty="0"/>
              <a:t>Aquabot</a:t>
            </a:r>
            <a:endParaRPr sz="725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75612" y="3453229"/>
            <a:ext cx="209550" cy="2095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75612" y="4443829"/>
            <a:ext cx="209550" cy="2095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75612" y="5434429"/>
            <a:ext cx="209550" cy="2095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75612" y="6425029"/>
            <a:ext cx="209550" cy="20954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749729" y="2875315"/>
            <a:ext cx="6647815" cy="398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9400"/>
              </a:lnSpc>
              <a:spcBef>
                <a:spcPts val="95"/>
              </a:spcBef>
            </a:pPr>
            <a:r>
              <a:rPr sz="4350" b="1" spc="395" dirty="0">
                <a:solidFill>
                  <a:srgbClr val="6E6194"/>
                </a:solidFill>
                <a:latin typeface="Calibri"/>
                <a:cs typeface="Calibri"/>
              </a:rPr>
              <a:t>4</a:t>
            </a:r>
            <a:r>
              <a:rPr sz="4350" b="1" spc="3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4350" b="1" spc="-110" dirty="0">
                <a:solidFill>
                  <a:srgbClr val="6E6194"/>
                </a:solidFill>
                <a:latin typeface="Calibri"/>
                <a:cs typeface="Calibri"/>
              </a:rPr>
              <a:t>WTheels</a:t>
            </a:r>
            <a:r>
              <a:rPr sz="4350" b="1" spc="3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4350" b="1" spc="140" dirty="0">
                <a:solidFill>
                  <a:srgbClr val="6E6194"/>
                </a:solidFill>
                <a:latin typeface="Calibri"/>
                <a:cs typeface="Calibri"/>
              </a:rPr>
              <a:t>over</a:t>
            </a:r>
            <a:r>
              <a:rPr sz="4350" b="1" spc="3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4350" b="1" spc="-90" dirty="0">
                <a:solidFill>
                  <a:srgbClr val="6E6194"/>
                </a:solidFill>
                <a:latin typeface="Calibri"/>
                <a:cs typeface="Calibri"/>
              </a:rPr>
              <a:t>tracTh</a:t>
            </a:r>
            <a:r>
              <a:rPr sz="4350" b="1" spc="3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4350" b="1" spc="65" dirty="0">
                <a:solidFill>
                  <a:srgbClr val="6E6194"/>
                </a:solidFill>
                <a:latin typeface="Calibri"/>
                <a:cs typeface="Calibri"/>
              </a:rPr>
              <a:t>pod </a:t>
            </a:r>
            <a:r>
              <a:rPr sz="4350" b="1" spc="215" dirty="0">
                <a:solidFill>
                  <a:srgbClr val="6E6194"/>
                </a:solidFill>
                <a:latin typeface="Calibri"/>
                <a:cs typeface="Calibri"/>
              </a:rPr>
              <a:t>Placement</a:t>
            </a:r>
            <a:r>
              <a:rPr sz="4350" b="1" spc="18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4350" b="1" spc="60" dirty="0">
                <a:solidFill>
                  <a:srgbClr val="6E6194"/>
                </a:solidFill>
                <a:latin typeface="Calibri"/>
                <a:cs typeface="Calibri"/>
              </a:rPr>
              <a:t>of</a:t>
            </a:r>
            <a:r>
              <a:rPr sz="4350" b="1" spc="18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4350" b="1" spc="155" dirty="0">
                <a:solidFill>
                  <a:srgbClr val="6E6194"/>
                </a:solidFill>
                <a:latin typeface="Calibri"/>
                <a:cs typeface="Calibri"/>
              </a:rPr>
              <a:t>Components </a:t>
            </a:r>
            <a:r>
              <a:rPr sz="4350" b="1" spc="-10" dirty="0">
                <a:solidFill>
                  <a:srgbClr val="6E6194"/>
                </a:solidFill>
                <a:latin typeface="Calibri"/>
                <a:cs typeface="Calibri"/>
              </a:rPr>
              <a:t>SThaft</a:t>
            </a:r>
            <a:endParaRPr sz="4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80"/>
              </a:spcBef>
            </a:pPr>
            <a:r>
              <a:rPr sz="4350" b="1" spc="250" dirty="0">
                <a:solidFill>
                  <a:srgbClr val="6E6194"/>
                </a:solidFill>
                <a:latin typeface="Calibri"/>
                <a:cs typeface="Calibri"/>
              </a:rPr>
              <a:t>Camera</a:t>
            </a:r>
            <a:r>
              <a:rPr sz="4350" b="1" spc="19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4350" b="1" spc="204" dirty="0">
                <a:solidFill>
                  <a:srgbClr val="6E6194"/>
                </a:solidFill>
                <a:latin typeface="Calibri"/>
                <a:cs typeface="Calibri"/>
              </a:rPr>
              <a:t>Placement</a:t>
            </a:r>
            <a:endParaRPr sz="4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85289" y="7227606"/>
            <a:ext cx="1427407" cy="2025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53529" y="7227606"/>
            <a:ext cx="1427407" cy="202599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0377623" y="2137838"/>
            <a:ext cx="4143375" cy="7115809"/>
            <a:chOff x="10377623" y="2137838"/>
            <a:chExt cx="4143375" cy="711580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4552" y="7227607"/>
              <a:ext cx="1427407" cy="20259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77623" y="2137838"/>
              <a:ext cx="4143374" cy="576262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16000" y="1185723"/>
            <a:ext cx="7862570" cy="1183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Cost</a:t>
            </a:r>
            <a:r>
              <a:rPr spc="-390" dirty="0"/>
              <a:t> </a:t>
            </a:r>
            <a:r>
              <a:rPr spc="-10" dirty="0"/>
              <a:t>Effectiveness</a:t>
            </a: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7340" y="3438916"/>
            <a:ext cx="203268" cy="20326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7340" y="4399822"/>
            <a:ext cx="203268" cy="20326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7340" y="5360727"/>
            <a:ext cx="203268" cy="20326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7340" y="6321631"/>
            <a:ext cx="203268" cy="20326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826863" y="2877946"/>
            <a:ext cx="5547360" cy="3869054"/>
          </a:xfrm>
          <a:prstGeom prst="rect">
            <a:avLst/>
          </a:prstGeom>
        </p:spPr>
        <p:txBody>
          <a:bodyPr vert="horz" wrap="square" lIns="0" tIns="325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65"/>
              </a:spcBef>
            </a:pPr>
            <a:r>
              <a:rPr sz="4250" b="1" spc="-65" dirty="0">
                <a:solidFill>
                  <a:srgbClr val="FFFFFF"/>
                </a:solidFill>
                <a:latin typeface="Calibri"/>
                <a:cs typeface="Calibri"/>
              </a:rPr>
              <a:t>2Thrs,</a:t>
            </a:r>
            <a:r>
              <a:rPr sz="4250" b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50" b="1" spc="400" dirty="0">
                <a:solidFill>
                  <a:srgbClr val="FFFFFF"/>
                </a:solidFill>
                <a:latin typeface="Calibri"/>
                <a:cs typeface="Calibri"/>
              </a:rPr>
              <a:t>4x</a:t>
            </a:r>
            <a:r>
              <a:rPr sz="4250" b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50" b="1" spc="-300" dirty="0">
                <a:solidFill>
                  <a:srgbClr val="FFFFFF"/>
                </a:solidFill>
                <a:latin typeface="Calibri"/>
                <a:cs typeface="Calibri"/>
              </a:rPr>
              <a:t>weeTh,</a:t>
            </a:r>
            <a:r>
              <a:rPr sz="4250" b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50" b="1" spc="-35" dirty="0">
                <a:solidFill>
                  <a:srgbClr val="FFFFFF"/>
                </a:solidFill>
                <a:latin typeface="Calibri"/>
                <a:cs typeface="Calibri"/>
              </a:rPr>
              <a:t>$22/Thr</a:t>
            </a:r>
            <a:endParaRPr sz="4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70"/>
              </a:spcBef>
            </a:pPr>
            <a:r>
              <a:rPr sz="4250" b="1" spc="-10" dirty="0">
                <a:solidFill>
                  <a:srgbClr val="FFFFFF"/>
                </a:solidFill>
                <a:latin typeface="Calibri"/>
                <a:cs typeface="Calibri"/>
              </a:rPr>
              <a:t>$176/montTh</a:t>
            </a:r>
            <a:endParaRPr sz="4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65"/>
              </a:spcBef>
            </a:pPr>
            <a:r>
              <a:rPr sz="4250" b="1" spc="90" dirty="0">
                <a:solidFill>
                  <a:srgbClr val="FFFFFF"/>
                </a:solidFill>
                <a:latin typeface="Calibri"/>
                <a:cs typeface="Calibri"/>
              </a:rPr>
              <a:t>$2,112/year</a:t>
            </a:r>
            <a:endParaRPr sz="4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65"/>
              </a:spcBef>
            </a:pPr>
            <a:r>
              <a:rPr sz="4250" b="1" spc="95" dirty="0">
                <a:solidFill>
                  <a:srgbClr val="FFFFFF"/>
                </a:solidFill>
                <a:latin typeface="Calibri"/>
                <a:cs typeface="Calibri"/>
              </a:rPr>
              <a:t>Robot</a:t>
            </a:r>
            <a:r>
              <a:rPr sz="4250" b="1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50" b="1" spc="240" dirty="0">
                <a:solidFill>
                  <a:srgbClr val="FFFFFF"/>
                </a:solidFill>
                <a:latin typeface="Calibri"/>
                <a:cs typeface="Calibri"/>
              </a:rPr>
              <a:t>Sells</a:t>
            </a:r>
            <a:r>
              <a:rPr sz="4250" b="1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50" b="1" spc="18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4250" b="1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50" b="1" spc="270" dirty="0">
                <a:solidFill>
                  <a:srgbClr val="FFFFFF"/>
                </a:solidFill>
                <a:latin typeface="Calibri"/>
                <a:cs typeface="Calibri"/>
              </a:rPr>
              <a:t>$2,000</a:t>
            </a:r>
            <a:endParaRPr sz="4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5933" y="3122723"/>
            <a:ext cx="9334499" cy="52101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39350" y="946348"/>
            <a:ext cx="9850755" cy="1183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7223759" algn="l"/>
              </a:tabLst>
            </a:pPr>
            <a:r>
              <a:rPr dirty="0"/>
              <a:t>Maintenance</a:t>
            </a:r>
            <a:r>
              <a:rPr spc="-175" dirty="0"/>
              <a:t> </a:t>
            </a:r>
            <a:r>
              <a:rPr spc="-25" dirty="0"/>
              <a:t>Of</a:t>
            </a:r>
            <a:r>
              <a:rPr dirty="0"/>
              <a:t>	</a:t>
            </a:r>
            <a:r>
              <a:rPr spc="105" dirty="0"/>
              <a:t>Robot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2994" y="3694861"/>
            <a:ext cx="2949897" cy="294988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0692" y="3694861"/>
            <a:ext cx="2949897" cy="294988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84316" y="3694861"/>
            <a:ext cx="2949897" cy="294988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377942" y="3694861"/>
            <a:ext cx="2949898" cy="294988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654827" y="943039"/>
            <a:ext cx="873506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dirty="0">
                <a:solidFill>
                  <a:srgbClr val="877BB0"/>
                </a:solidFill>
              </a:rPr>
              <a:t>Group</a:t>
            </a:r>
            <a:r>
              <a:rPr sz="8000" spc="-380" dirty="0">
                <a:solidFill>
                  <a:srgbClr val="877BB0"/>
                </a:solidFill>
              </a:rPr>
              <a:t> </a:t>
            </a:r>
            <a:r>
              <a:rPr sz="8000" spc="-10" dirty="0">
                <a:solidFill>
                  <a:srgbClr val="877BB0"/>
                </a:solidFill>
              </a:rPr>
              <a:t>Introduction</a:t>
            </a:r>
            <a:endParaRPr sz="8000"/>
          </a:p>
        </p:txBody>
      </p:sp>
      <p:sp>
        <p:nvSpPr>
          <p:cNvPr id="7" name="object 7"/>
          <p:cNvSpPr txBox="1"/>
          <p:nvPr/>
        </p:nvSpPr>
        <p:spPr>
          <a:xfrm>
            <a:off x="4976544" y="7049191"/>
            <a:ext cx="3941445" cy="1068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877BB0"/>
                </a:solidFill>
                <a:latin typeface="Trebuchet MS"/>
                <a:cs typeface="Trebuchet MS"/>
              </a:rPr>
              <a:t>Devin</a:t>
            </a:r>
            <a:r>
              <a:rPr sz="2800" spc="-50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800" spc="-204" dirty="0">
                <a:solidFill>
                  <a:srgbClr val="877BB0"/>
                </a:solidFill>
                <a:latin typeface="Trebuchet MS"/>
                <a:cs typeface="Trebuchet MS"/>
              </a:rPr>
              <a:t>A.</a:t>
            </a:r>
            <a:r>
              <a:rPr sz="2800" spc="-3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800" spc="-45" dirty="0">
                <a:solidFill>
                  <a:srgbClr val="877BB0"/>
                </a:solidFill>
                <a:latin typeface="Trebuchet MS"/>
                <a:cs typeface="Trebuchet MS"/>
              </a:rPr>
              <a:t>Job-</a:t>
            </a:r>
            <a:r>
              <a:rPr sz="2800" spc="70" dirty="0">
                <a:solidFill>
                  <a:srgbClr val="877BB0"/>
                </a:solidFill>
                <a:latin typeface="Trebuchet MS"/>
                <a:cs typeface="Trebuchet MS"/>
              </a:rPr>
              <a:t>Kassebaum</a:t>
            </a:r>
            <a:endParaRPr sz="2800">
              <a:latin typeface="Trebuchet MS"/>
              <a:cs typeface="Trebuchet MS"/>
            </a:endParaRPr>
          </a:p>
          <a:p>
            <a:pPr marL="288290">
              <a:lnSpc>
                <a:spcPct val="100000"/>
              </a:lnSpc>
              <a:spcBef>
                <a:spcPts val="2325"/>
              </a:spcBef>
            </a:pPr>
            <a:r>
              <a:rPr sz="2100" spc="-135" dirty="0">
                <a:solidFill>
                  <a:srgbClr val="877BB0"/>
                </a:solidFill>
                <a:latin typeface="Trebuchet MS"/>
                <a:cs typeface="Trebuchet MS"/>
              </a:rPr>
              <a:t>B.S.</a:t>
            </a:r>
            <a:r>
              <a:rPr sz="2100" spc="-1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877BB0"/>
                </a:solidFill>
                <a:latin typeface="Trebuchet MS"/>
                <a:cs typeface="Trebuchet MS"/>
              </a:rPr>
              <a:t>Biomedical</a:t>
            </a:r>
            <a:r>
              <a:rPr sz="2100" spc="-10" dirty="0">
                <a:solidFill>
                  <a:srgbClr val="877BB0"/>
                </a:solidFill>
                <a:latin typeface="Trebuchet MS"/>
                <a:cs typeface="Trebuchet MS"/>
              </a:rPr>
              <a:t> Engineering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010848" y="7049191"/>
            <a:ext cx="3373120" cy="1439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7820">
              <a:lnSpc>
                <a:spcPct val="100000"/>
              </a:lnSpc>
              <a:spcBef>
                <a:spcPts val="100"/>
              </a:spcBef>
            </a:pPr>
            <a:r>
              <a:rPr sz="2800" spc="80" dirty="0">
                <a:solidFill>
                  <a:srgbClr val="877BB0"/>
                </a:solidFill>
                <a:latin typeface="Trebuchet MS"/>
                <a:cs typeface="Trebuchet MS"/>
              </a:rPr>
              <a:t>Mandip</a:t>
            </a:r>
            <a:r>
              <a:rPr sz="2800" spc="-12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877BB0"/>
                </a:solidFill>
                <a:latin typeface="Trebuchet MS"/>
                <a:cs typeface="Trebuchet MS"/>
              </a:rPr>
              <a:t>Prajapati</a:t>
            </a:r>
            <a:endParaRPr sz="2800">
              <a:latin typeface="Trebuchet MS"/>
              <a:cs typeface="Trebuchet MS"/>
            </a:endParaRPr>
          </a:p>
          <a:p>
            <a:pPr marL="1022350" marR="5080" indent="-1010285">
              <a:lnSpc>
                <a:spcPct val="116100"/>
              </a:lnSpc>
              <a:spcBef>
                <a:spcPts val="1920"/>
              </a:spcBef>
            </a:pPr>
            <a:r>
              <a:rPr sz="2100" spc="-135" dirty="0">
                <a:solidFill>
                  <a:srgbClr val="877BB0"/>
                </a:solidFill>
                <a:latin typeface="Trebuchet MS"/>
                <a:cs typeface="Trebuchet MS"/>
              </a:rPr>
              <a:t>B.S.</a:t>
            </a:r>
            <a:r>
              <a:rPr sz="2100" spc="-1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100" spc="-40" dirty="0">
                <a:solidFill>
                  <a:srgbClr val="877BB0"/>
                </a:solidFill>
                <a:latin typeface="Trebuchet MS"/>
                <a:cs typeface="Trebuchet MS"/>
              </a:rPr>
              <a:t>Electrical</a:t>
            </a:r>
            <a:r>
              <a:rPr sz="2100" spc="-10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877BB0"/>
                </a:solidFill>
                <a:latin typeface="Trebuchet MS"/>
                <a:cs typeface="Trebuchet MS"/>
              </a:rPr>
              <a:t>and</a:t>
            </a:r>
            <a:r>
              <a:rPr sz="2100" spc="-10" dirty="0">
                <a:solidFill>
                  <a:srgbClr val="877BB0"/>
                </a:solidFill>
                <a:latin typeface="Trebuchet MS"/>
                <a:cs typeface="Trebuchet MS"/>
              </a:rPr>
              <a:t> Computer Engineering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9974" y="7049191"/>
            <a:ext cx="3423285" cy="1439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877BB0"/>
                </a:solidFill>
                <a:latin typeface="Trebuchet MS"/>
                <a:cs typeface="Trebuchet MS"/>
              </a:rPr>
              <a:t>Alexander</a:t>
            </a:r>
            <a:r>
              <a:rPr sz="2800" spc="40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800" spc="35" dirty="0">
                <a:solidFill>
                  <a:srgbClr val="877BB0"/>
                </a:solidFill>
                <a:latin typeface="Trebuchet MS"/>
                <a:cs typeface="Trebuchet MS"/>
              </a:rPr>
              <a:t>Impastato</a:t>
            </a:r>
            <a:endParaRPr sz="2800">
              <a:latin typeface="Trebuchet MS"/>
              <a:cs typeface="Trebuchet MS"/>
            </a:endParaRPr>
          </a:p>
          <a:p>
            <a:pPr marL="1022350" marR="55244" indent="-1010285">
              <a:lnSpc>
                <a:spcPct val="116100"/>
              </a:lnSpc>
              <a:spcBef>
                <a:spcPts val="1920"/>
              </a:spcBef>
            </a:pPr>
            <a:r>
              <a:rPr sz="2100" spc="-135" dirty="0">
                <a:solidFill>
                  <a:srgbClr val="877BB0"/>
                </a:solidFill>
                <a:latin typeface="Trebuchet MS"/>
                <a:cs typeface="Trebuchet MS"/>
              </a:rPr>
              <a:t>B.S.</a:t>
            </a:r>
            <a:r>
              <a:rPr sz="2100" spc="-1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100" spc="-40" dirty="0">
                <a:solidFill>
                  <a:srgbClr val="877BB0"/>
                </a:solidFill>
                <a:latin typeface="Trebuchet MS"/>
                <a:cs typeface="Trebuchet MS"/>
              </a:rPr>
              <a:t>Electrical</a:t>
            </a:r>
            <a:r>
              <a:rPr sz="2100" spc="-10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877BB0"/>
                </a:solidFill>
                <a:latin typeface="Trebuchet MS"/>
                <a:cs typeface="Trebuchet MS"/>
              </a:rPr>
              <a:t>and</a:t>
            </a:r>
            <a:r>
              <a:rPr sz="2100" spc="-10" dirty="0">
                <a:solidFill>
                  <a:srgbClr val="877BB0"/>
                </a:solidFill>
                <a:latin typeface="Trebuchet MS"/>
                <a:cs typeface="Trebuchet MS"/>
              </a:rPr>
              <a:t> Computer Engineering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831072" y="7049191"/>
            <a:ext cx="3373120" cy="1439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242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877BB0"/>
                </a:solidFill>
                <a:latin typeface="Trebuchet MS"/>
                <a:cs typeface="Trebuchet MS"/>
              </a:rPr>
              <a:t>Sharjeel</a:t>
            </a:r>
            <a:r>
              <a:rPr sz="2800" spc="-60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800" spc="-20" dirty="0">
                <a:solidFill>
                  <a:srgbClr val="877BB0"/>
                </a:solidFill>
                <a:latin typeface="Trebuchet MS"/>
                <a:cs typeface="Trebuchet MS"/>
              </a:rPr>
              <a:t>Owais</a:t>
            </a:r>
            <a:endParaRPr sz="2800">
              <a:latin typeface="Trebuchet MS"/>
              <a:cs typeface="Trebuchet MS"/>
            </a:endParaRPr>
          </a:p>
          <a:p>
            <a:pPr marL="1022350" marR="5080" indent="-1010285">
              <a:lnSpc>
                <a:spcPct val="116100"/>
              </a:lnSpc>
              <a:spcBef>
                <a:spcPts val="1920"/>
              </a:spcBef>
            </a:pPr>
            <a:r>
              <a:rPr sz="2100" spc="-135" dirty="0">
                <a:solidFill>
                  <a:srgbClr val="877BB0"/>
                </a:solidFill>
                <a:latin typeface="Trebuchet MS"/>
                <a:cs typeface="Trebuchet MS"/>
              </a:rPr>
              <a:t>B.S.</a:t>
            </a:r>
            <a:r>
              <a:rPr sz="2100" spc="-1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100" spc="-40" dirty="0">
                <a:solidFill>
                  <a:srgbClr val="877BB0"/>
                </a:solidFill>
                <a:latin typeface="Trebuchet MS"/>
                <a:cs typeface="Trebuchet MS"/>
              </a:rPr>
              <a:t>Electrical</a:t>
            </a:r>
            <a:r>
              <a:rPr sz="2100" spc="-10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100" dirty="0">
                <a:solidFill>
                  <a:srgbClr val="877BB0"/>
                </a:solidFill>
                <a:latin typeface="Trebuchet MS"/>
                <a:cs typeface="Trebuchet MS"/>
              </a:rPr>
              <a:t>and</a:t>
            </a:r>
            <a:r>
              <a:rPr sz="2100" spc="-10" dirty="0">
                <a:solidFill>
                  <a:srgbClr val="877BB0"/>
                </a:solidFill>
                <a:latin typeface="Trebuchet MS"/>
                <a:cs typeface="Trebuchet MS"/>
              </a:rPr>
              <a:t> Computer Engineering</a:t>
            </a:r>
            <a:endParaRPr sz="2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81200" y="571500"/>
            <a:ext cx="15773400" cy="118109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7223759" algn="l"/>
              </a:tabLst>
            </a:pPr>
            <a:r>
              <a:rPr lang="en-US" spc="-25" dirty="0"/>
              <a:t>Physical Representation of </a:t>
            </a:r>
            <a:r>
              <a:rPr spc="105" dirty="0"/>
              <a:t>Robot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BDB204-1FF7-43AB-BA75-B34A3188DE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6" y="2042810"/>
            <a:ext cx="6775619" cy="37585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69619B-F091-4AD9-9D81-A0519C95D1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6" y="5905499"/>
            <a:ext cx="6775618" cy="41807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5CE5F-C75A-4082-ADC1-DD94860D7C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37" y="2042810"/>
            <a:ext cx="5011963" cy="37585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10FCC1-9A80-428A-865B-0DB311BD72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600" y="2095500"/>
            <a:ext cx="5487260" cy="36767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987735-6690-42CF-8D35-5A68C79E4C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079" y="5905499"/>
            <a:ext cx="5488919" cy="41865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47C5CB8-7F42-4EA1-A62D-72255A0F6B8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37" y="5905499"/>
            <a:ext cx="5011963" cy="418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78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3">
            <a:extLst>
              <a:ext uri="{FF2B5EF4-FFF2-40B4-BE49-F238E27FC236}">
                <a16:creationId xmlns:a16="http://schemas.microsoft.com/office/drawing/2014/main" id="{47D19EA7-607F-4D39-A8C0-54CC7512541C}"/>
              </a:ext>
            </a:extLst>
          </p:cNvPr>
          <p:cNvSpPr txBox="1">
            <a:spLocks/>
          </p:cNvSpPr>
          <p:nvPr/>
        </p:nvSpPr>
        <p:spPr>
          <a:xfrm>
            <a:off x="2895600" y="495300"/>
            <a:ext cx="16815389" cy="10272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 sz="7600" b="0" i="0">
                <a:solidFill>
                  <a:srgbClr val="6E6194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90"/>
              </a:spcBef>
              <a:tabLst>
                <a:tab pos="7223759" algn="l"/>
              </a:tabLst>
            </a:pPr>
            <a:r>
              <a:rPr lang="en-US" sz="6600" spc="-25" dirty="0"/>
              <a:t>Physical Representation of </a:t>
            </a:r>
            <a:r>
              <a:rPr lang="en-US" sz="6600" spc="105" dirty="0"/>
              <a:t>Robot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8E7AD5-6EFA-4BF0-9744-D7758F5D6C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99" y="2184763"/>
            <a:ext cx="4038602" cy="35204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99C4E4-DA82-4F4E-B6E8-4FF7552099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475" y="2152106"/>
            <a:ext cx="3310393" cy="75405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086093-A075-4610-8678-5D6C41067B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8999" y="2171700"/>
            <a:ext cx="3200399" cy="7543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64BF70-778F-44BC-80CD-7A53428618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74" y="2174966"/>
            <a:ext cx="3444526" cy="75405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C10EB0-1909-4055-861D-A82D4B0D70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476" y="2185852"/>
            <a:ext cx="3310393" cy="76058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C901E5-393F-4E53-A8B7-AE38B242B6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98" y="5852160"/>
            <a:ext cx="4038602" cy="386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43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3">
            <a:extLst>
              <a:ext uri="{FF2B5EF4-FFF2-40B4-BE49-F238E27FC236}">
                <a16:creationId xmlns:a16="http://schemas.microsoft.com/office/drawing/2014/main" id="{47D19EA7-607F-4D39-A8C0-54CC7512541C}"/>
              </a:ext>
            </a:extLst>
          </p:cNvPr>
          <p:cNvSpPr txBox="1">
            <a:spLocks/>
          </p:cNvSpPr>
          <p:nvPr/>
        </p:nvSpPr>
        <p:spPr>
          <a:xfrm>
            <a:off x="5105400" y="495300"/>
            <a:ext cx="15773400" cy="118109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 sz="7600" b="0" i="0">
                <a:solidFill>
                  <a:srgbClr val="6E6194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90"/>
              </a:spcBef>
              <a:tabLst>
                <a:tab pos="7223759" algn="l"/>
              </a:tabLst>
            </a:pPr>
            <a:r>
              <a:rPr lang="en-US" spc="105" dirty="0"/>
              <a:t>How Robot works</a:t>
            </a:r>
          </a:p>
        </p:txBody>
      </p:sp>
      <p:pic>
        <p:nvPicPr>
          <p:cNvPr id="2" name="VID_20260302_133130_427">
            <a:hlinkClick r:id="" action="ppaction://media"/>
            <a:extLst>
              <a:ext uri="{FF2B5EF4-FFF2-40B4-BE49-F238E27FC236}">
                <a16:creationId xmlns:a16="http://schemas.microsoft.com/office/drawing/2014/main" id="{BB86F377-7CCA-432F-949D-58EACE5182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05400" y="2171700"/>
            <a:ext cx="7467600" cy="785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64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8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77B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957646" y="469285"/>
            <a:ext cx="10558145" cy="1280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8300"/>
              </a:lnSpc>
              <a:spcBef>
                <a:spcPts val="100"/>
              </a:spcBef>
            </a:pP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[1]SWNS,</a:t>
            </a:r>
            <a:r>
              <a:rPr sz="18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“Seven</a:t>
            </a:r>
            <a:r>
              <a:rPr sz="18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18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10</a:t>
            </a:r>
            <a:r>
              <a:rPr sz="18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millennials</a:t>
            </a:r>
            <a:r>
              <a:rPr sz="18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consider</a:t>
            </a:r>
            <a:r>
              <a:rPr sz="18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themselves</a:t>
            </a:r>
            <a:r>
              <a:rPr sz="18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‘plant</a:t>
            </a:r>
            <a:r>
              <a:rPr sz="18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45" dirty="0">
                <a:solidFill>
                  <a:srgbClr val="FFFFFF"/>
                </a:solidFill>
                <a:latin typeface="Trebuchet MS"/>
                <a:cs typeface="Trebuchet MS"/>
              </a:rPr>
              <a:t>parents,’”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i="1" spc="-35" dirty="0">
                <a:solidFill>
                  <a:srgbClr val="FFFFFF"/>
                </a:solidFill>
                <a:latin typeface="Trebuchet MS"/>
                <a:cs typeface="Trebuchet MS"/>
              </a:rPr>
              <a:t>Medium</a:t>
            </a:r>
            <a:r>
              <a:rPr sz="1850" spc="-35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8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70" dirty="0">
                <a:solidFill>
                  <a:srgbClr val="FFFFFF"/>
                </a:solidFill>
                <a:latin typeface="Trebuchet MS"/>
                <a:cs typeface="Trebuchet MS"/>
              </a:rPr>
              <a:t>Feb.</a:t>
            </a:r>
            <a:r>
              <a:rPr sz="18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04,</a:t>
            </a:r>
            <a:r>
              <a:rPr sz="18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2020. </a:t>
            </a:r>
            <a:r>
              <a:rPr sz="185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https://swns-research.medium.com/seven-in-10-millennials-consider-themselves-plant-</a:t>
            </a:r>
            <a:r>
              <a:rPr sz="185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parents-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11ef0b34773c</a:t>
            </a:r>
            <a:endParaRPr sz="18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57646" y="2141816"/>
            <a:ext cx="10967720" cy="7552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0059" indent="-3810">
              <a:lnSpc>
                <a:spcPct val="148300"/>
              </a:lnSpc>
              <a:spcBef>
                <a:spcPts val="100"/>
              </a:spcBef>
              <a:buSzPct val="89189"/>
              <a:buAutoNum type="arabicPlain" startAt="2"/>
              <a:tabLst>
                <a:tab pos="283210" algn="l"/>
              </a:tabLst>
            </a:pP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	“Aquarius: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Greenhouse</a:t>
            </a: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50" dirty="0">
                <a:solidFill>
                  <a:srgbClr val="FFFFFF"/>
                </a:solidFill>
                <a:latin typeface="Trebuchet MS"/>
                <a:cs typeface="Trebuchet MS"/>
              </a:rPr>
              <a:t>Robot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265" dirty="0">
                <a:solidFill>
                  <a:srgbClr val="FFFFFF"/>
                </a:solidFill>
                <a:latin typeface="Trebuchet MS"/>
                <a:cs typeface="Trebuchet MS"/>
              </a:rPr>
              <a:t>|</a:t>
            </a: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LEARN.PARALLAX.COM,”</a:t>
            </a: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i="1" spc="-10" dirty="0">
                <a:solidFill>
                  <a:srgbClr val="FFFFFF"/>
                </a:solidFill>
                <a:latin typeface="Trebuchet MS"/>
                <a:cs typeface="Trebuchet MS"/>
              </a:rPr>
              <a:t>learn.parallax.com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. </a:t>
            </a:r>
            <a:r>
              <a:rPr sz="185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https://learn.parallax.com/educators/inspiration/aquarius-</a:t>
            </a:r>
            <a:r>
              <a:rPr sz="1850" spc="45" dirty="0">
                <a:solidFill>
                  <a:srgbClr val="FFFFFF"/>
                </a:solidFill>
                <a:latin typeface="Trebuchet MS"/>
                <a:cs typeface="Trebuchet MS"/>
                <a:hlinkClick r:id="rId3"/>
              </a:rPr>
              <a:t>g</a:t>
            </a:r>
            <a:r>
              <a:rPr sz="1850" u="heavy" spc="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reenhouse-</a:t>
            </a:r>
            <a:r>
              <a:rPr sz="185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robot</a:t>
            </a:r>
            <a:r>
              <a:rPr sz="1850" spc="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(accessed</a:t>
            </a:r>
            <a:r>
              <a:rPr sz="1850" spc="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Nov.</a:t>
            </a:r>
            <a:r>
              <a:rPr sz="1850" spc="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20,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2022).</a:t>
            </a:r>
            <a:endParaRPr sz="1850">
              <a:latin typeface="Trebuchet MS"/>
              <a:cs typeface="Trebuchet MS"/>
            </a:endParaRPr>
          </a:p>
          <a:p>
            <a:pPr marL="12700" marR="1418590" indent="-3175">
              <a:lnSpc>
                <a:spcPct val="148300"/>
              </a:lnSpc>
              <a:buSzPct val="89189"/>
              <a:buAutoNum type="arabicPlain" startAt="2"/>
              <a:tabLst>
                <a:tab pos="283845" algn="l"/>
              </a:tabLst>
            </a:pP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	“Blooming</a:t>
            </a:r>
            <a:r>
              <a:rPr sz="18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5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8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booming,”</a:t>
            </a:r>
            <a:r>
              <a:rPr sz="18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i="1" dirty="0">
                <a:solidFill>
                  <a:srgbClr val="FFFFFF"/>
                </a:solidFill>
                <a:latin typeface="Trebuchet MS"/>
                <a:cs typeface="Trebuchet MS"/>
              </a:rPr>
              <a:t>Garden</a:t>
            </a:r>
            <a:r>
              <a:rPr sz="1850" i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i="1" spc="-40" dirty="0">
                <a:solidFill>
                  <a:srgbClr val="FFFFFF"/>
                </a:solidFill>
                <a:latin typeface="Trebuchet MS"/>
                <a:cs typeface="Trebuchet MS"/>
              </a:rPr>
              <a:t>Center</a:t>
            </a:r>
            <a:r>
              <a:rPr sz="1850" i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i="1" spc="-10" dirty="0">
                <a:solidFill>
                  <a:srgbClr val="FFFFFF"/>
                </a:solidFill>
                <a:latin typeface="Trebuchet MS"/>
                <a:cs typeface="Trebuchet MS"/>
              </a:rPr>
              <a:t>Magazine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. </a:t>
            </a:r>
            <a:r>
              <a:rPr sz="185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https://www.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  <a:hlinkClick r:id="rId4"/>
              </a:rPr>
              <a:t>g</a:t>
            </a:r>
            <a:r>
              <a:rPr sz="185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ardencentermag.com/article/blooming-</a:t>
            </a:r>
            <a:r>
              <a:rPr sz="1850" u="heavy" spc="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and-</a:t>
            </a:r>
            <a:r>
              <a:rPr sz="1850" u="heavy" spc="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booming-</a:t>
            </a:r>
            <a:r>
              <a:rPr sz="1850" u="heavy" spc="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houseplant-</a:t>
            </a:r>
            <a:r>
              <a:rPr sz="185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report/</a:t>
            </a:r>
            <a:endParaRPr sz="1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40"/>
              </a:spcBef>
              <a:buClr>
                <a:srgbClr val="FFFFFF"/>
              </a:buClr>
              <a:buFont typeface="Trebuchet MS"/>
              <a:buAutoNum type="arabicPlain" startAt="2"/>
            </a:pPr>
            <a:endParaRPr sz="1850">
              <a:latin typeface="Trebuchet MS"/>
              <a:cs typeface="Trebuchet MS"/>
            </a:endParaRPr>
          </a:p>
          <a:p>
            <a:pPr marL="12700" marR="92710" indent="340360">
              <a:lnSpc>
                <a:spcPct val="148300"/>
              </a:lnSpc>
              <a:spcBef>
                <a:spcPts val="5"/>
              </a:spcBef>
              <a:buSzPct val="89189"/>
              <a:buAutoNum type="arabicPlain" startAt="2"/>
              <a:tabLst>
                <a:tab pos="353060" algn="l"/>
              </a:tabLst>
            </a:pP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Nagaraja,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Hema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75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Aswani,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Reema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75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Malik,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Monisha.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80" dirty="0">
                <a:solidFill>
                  <a:srgbClr val="FFFFFF"/>
                </a:solidFill>
                <a:latin typeface="Trebuchet MS"/>
                <a:cs typeface="Trebuchet MS"/>
              </a:rPr>
              <a:t>(2012).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Plant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Watering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50" dirty="0">
                <a:solidFill>
                  <a:srgbClr val="FFFFFF"/>
                </a:solidFill>
                <a:latin typeface="Trebuchet MS"/>
                <a:cs typeface="Trebuchet MS"/>
              </a:rPr>
              <a:t>Autonomous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Mobile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Robot.</a:t>
            </a:r>
            <a:r>
              <a:rPr sz="185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IAES</a:t>
            </a:r>
            <a:r>
              <a:rPr sz="18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International</a:t>
            </a:r>
            <a:r>
              <a:rPr sz="18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Journal</a:t>
            </a:r>
            <a:r>
              <a:rPr sz="18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8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Robotics</a:t>
            </a:r>
            <a:r>
              <a:rPr sz="185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5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8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Automation</a:t>
            </a:r>
            <a:r>
              <a:rPr sz="18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0" dirty="0">
                <a:solidFill>
                  <a:srgbClr val="FFFFFF"/>
                </a:solidFill>
                <a:latin typeface="Trebuchet MS"/>
                <a:cs typeface="Trebuchet MS"/>
              </a:rPr>
              <a:t>(IJRA).</a:t>
            </a:r>
            <a:r>
              <a:rPr sz="18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200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18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152-</a:t>
            </a:r>
            <a:r>
              <a:rPr sz="1850" spc="-105" dirty="0">
                <a:solidFill>
                  <a:srgbClr val="FFFFFF"/>
                </a:solidFill>
                <a:latin typeface="Trebuchet MS"/>
                <a:cs typeface="Trebuchet MS"/>
              </a:rPr>
              <a:t>162.</a:t>
            </a:r>
            <a:r>
              <a:rPr sz="18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75" dirty="0">
                <a:solidFill>
                  <a:srgbClr val="FFFFFF"/>
                </a:solidFill>
                <a:latin typeface="Trebuchet MS"/>
                <a:cs typeface="Trebuchet MS"/>
              </a:rPr>
              <a:t>10.11591/ijra.v1i3.1305.</a:t>
            </a:r>
            <a:endParaRPr sz="1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40"/>
              </a:spcBef>
              <a:buClr>
                <a:srgbClr val="FFFFFF"/>
              </a:buClr>
              <a:buFont typeface="Trebuchet MS"/>
              <a:buAutoNum type="arabicPlain" startAt="2"/>
            </a:pPr>
            <a:endParaRPr sz="1850">
              <a:latin typeface="Trebuchet MS"/>
              <a:cs typeface="Trebuchet MS"/>
            </a:endParaRPr>
          </a:p>
          <a:p>
            <a:pPr marL="12700" marR="309880" indent="332740">
              <a:lnSpc>
                <a:spcPct val="148300"/>
              </a:lnSpc>
              <a:buSzPct val="89189"/>
              <a:buAutoNum type="arabicPlain" startAt="2"/>
              <a:tabLst>
                <a:tab pos="345440" algn="l"/>
              </a:tabLst>
            </a:pP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Aswani,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Reema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75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Nagaraja, </a:t>
            </a: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Hema.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80" dirty="0">
                <a:solidFill>
                  <a:srgbClr val="FFFFFF"/>
                </a:solidFill>
                <a:latin typeface="Trebuchet MS"/>
                <a:cs typeface="Trebuchet MS"/>
              </a:rPr>
              <a:t>(2013).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RoboGardner:</a:t>
            </a: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Low-Cost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System</a:t>
            </a: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Automatic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Plant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Identification</a:t>
            </a:r>
            <a:r>
              <a:rPr sz="1850" spc="50" dirty="0">
                <a:solidFill>
                  <a:srgbClr val="FFFFFF"/>
                </a:solidFill>
                <a:latin typeface="Trebuchet MS"/>
                <a:cs typeface="Trebuchet MS"/>
              </a:rPr>
              <a:t> Using</a:t>
            </a:r>
            <a:r>
              <a:rPr sz="1850" spc="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Markers.</a:t>
            </a:r>
            <a:r>
              <a:rPr sz="185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45" dirty="0">
                <a:solidFill>
                  <a:srgbClr val="FFFFFF"/>
                </a:solidFill>
                <a:latin typeface="Trebuchet MS"/>
                <a:cs typeface="Trebuchet MS"/>
              </a:rPr>
              <a:t>115.</a:t>
            </a:r>
            <a:r>
              <a:rPr sz="1850" spc="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309-</a:t>
            </a:r>
            <a:r>
              <a:rPr sz="1850" spc="-75" dirty="0">
                <a:solidFill>
                  <a:srgbClr val="FFFFFF"/>
                </a:solidFill>
                <a:latin typeface="Trebuchet MS"/>
                <a:cs typeface="Trebuchet MS"/>
              </a:rPr>
              <a:t>324.</a:t>
            </a:r>
            <a:r>
              <a:rPr sz="1850" spc="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40" dirty="0">
                <a:solidFill>
                  <a:srgbClr val="FFFFFF"/>
                </a:solidFill>
                <a:latin typeface="Trebuchet MS"/>
                <a:cs typeface="Trebuchet MS"/>
              </a:rPr>
              <a:t>10.1007/978-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3-642-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37949-9_27.</a:t>
            </a:r>
            <a:endParaRPr sz="1850">
              <a:latin typeface="Trebuchet MS"/>
              <a:cs typeface="Trebuchet MS"/>
            </a:endParaRPr>
          </a:p>
          <a:p>
            <a:pPr marL="12700" marR="5080" indent="340360">
              <a:lnSpc>
                <a:spcPct val="148300"/>
              </a:lnSpc>
              <a:spcBef>
                <a:spcPts val="5"/>
              </a:spcBef>
              <a:buSzPct val="89189"/>
              <a:buAutoNum type="arabicPlain" startAt="2"/>
              <a:tabLst>
                <a:tab pos="353060" algn="l"/>
              </a:tabLst>
            </a:pP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Kumar,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55" dirty="0">
                <a:solidFill>
                  <a:srgbClr val="FFFFFF"/>
                </a:solidFill>
                <a:latin typeface="Trebuchet MS"/>
                <a:cs typeface="Trebuchet MS"/>
              </a:rPr>
              <a:t>V.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Sathiesh,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et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80" dirty="0">
                <a:solidFill>
                  <a:srgbClr val="FFFFFF"/>
                </a:solidFill>
                <a:latin typeface="Trebuchet MS"/>
                <a:cs typeface="Trebuchet MS"/>
              </a:rPr>
              <a:t>al.</a:t>
            </a: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“Smart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50" dirty="0">
                <a:solidFill>
                  <a:srgbClr val="FFFFFF"/>
                </a:solidFill>
                <a:latin typeface="Trebuchet MS"/>
                <a:cs typeface="Trebuchet MS"/>
              </a:rPr>
              <a:t>Autonomous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Gardening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Rover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Plant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Recognition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50" dirty="0">
                <a:solidFill>
                  <a:srgbClr val="FFFFFF"/>
                </a:solidFill>
                <a:latin typeface="Trebuchet MS"/>
                <a:cs typeface="Trebuchet MS"/>
              </a:rPr>
              <a:t>Using</a:t>
            </a:r>
            <a:r>
              <a:rPr sz="18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Neural </a:t>
            </a: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Networks.”</a:t>
            </a:r>
            <a:r>
              <a:rPr sz="185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i="1" dirty="0">
                <a:solidFill>
                  <a:srgbClr val="FFFFFF"/>
                </a:solidFill>
                <a:latin typeface="Trebuchet MS"/>
                <a:cs typeface="Trebuchet MS"/>
              </a:rPr>
              <a:t>Procedia</a:t>
            </a:r>
            <a:r>
              <a:rPr sz="1850" i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i="1" spc="-20" dirty="0">
                <a:solidFill>
                  <a:srgbClr val="FFFFFF"/>
                </a:solidFill>
                <a:latin typeface="Trebuchet MS"/>
                <a:cs typeface="Trebuchet MS"/>
              </a:rPr>
              <a:t>Computer</a:t>
            </a:r>
            <a:r>
              <a:rPr sz="1850" i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i="1" spc="-20" dirty="0">
                <a:solidFill>
                  <a:srgbClr val="FFFFFF"/>
                </a:solidFill>
                <a:latin typeface="Trebuchet MS"/>
                <a:cs typeface="Trebuchet MS"/>
              </a:rPr>
              <a:t>Science</a:t>
            </a: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85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Elsevier,</a:t>
            </a:r>
            <a:r>
              <a:rPr sz="185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0" dirty="0">
                <a:solidFill>
                  <a:srgbClr val="FFFFFF"/>
                </a:solidFill>
                <a:latin typeface="Trebuchet MS"/>
                <a:cs typeface="Trebuchet MS"/>
              </a:rPr>
              <a:t>12</a:t>
            </a:r>
            <a:r>
              <a:rPr sz="185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Aug.</a:t>
            </a:r>
            <a:r>
              <a:rPr sz="185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2016, https://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  <a:hlinkClick r:id="rId5"/>
              </a:rPr>
              <a:t>www.sciencedirect.com/science/article/pii/S1877050916315356.</a:t>
            </a:r>
            <a:endParaRPr sz="1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40"/>
              </a:spcBef>
              <a:buClr>
                <a:srgbClr val="FFFFFF"/>
              </a:buClr>
              <a:buFont typeface="Trebuchet MS"/>
              <a:buAutoNum type="arabicPlain" startAt="2"/>
            </a:pPr>
            <a:endParaRPr sz="1850">
              <a:latin typeface="Trebuchet MS"/>
              <a:cs typeface="Trebuchet MS"/>
            </a:endParaRPr>
          </a:p>
          <a:p>
            <a:pPr marL="12700" marR="83185" indent="318135">
              <a:lnSpc>
                <a:spcPct val="148300"/>
              </a:lnSpc>
              <a:buSzPct val="89189"/>
              <a:buAutoNum type="arabicPlain" startAt="2"/>
              <a:tabLst>
                <a:tab pos="330835" algn="l"/>
              </a:tabLst>
            </a:pP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Wang,</a:t>
            </a:r>
            <a:r>
              <a:rPr sz="18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45" dirty="0">
                <a:solidFill>
                  <a:srgbClr val="FFFFFF"/>
                </a:solidFill>
                <a:latin typeface="Trebuchet MS"/>
                <a:cs typeface="Trebuchet MS"/>
              </a:rPr>
              <a:t>Junhua,</a:t>
            </a: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et</a:t>
            </a:r>
            <a:r>
              <a:rPr sz="18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80" dirty="0">
                <a:solidFill>
                  <a:srgbClr val="FFFFFF"/>
                </a:solidFill>
                <a:latin typeface="Trebuchet MS"/>
                <a:cs typeface="Trebuchet MS"/>
              </a:rPr>
              <a:t>al.</a:t>
            </a: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“Optimization</a:t>
            </a: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50" dirty="0">
                <a:solidFill>
                  <a:srgbClr val="FFFFFF"/>
                </a:solidFill>
                <a:latin typeface="Trebuchet MS"/>
                <a:cs typeface="Trebuchet MS"/>
              </a:rPr>
              <a:t>Design</a:t>
            </a:r>
            <a:r>
              <a:rPr sz="18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Wireless</a:t>
            </a: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Charging</a:t>
            </a:r>
            <a:r>
              <a:rPr sz="18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System</a:t>
            </a: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18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50" dirty="0">
                <a:solidFill>
                  <a:srgbClr val="FFFFFF"/>
                </a:solidFill>
                <a:latin typeface="Trebuchet MS"/>
                <a:cs typeface="Trebuchet MS"/>
              </a:rPr>
              <a:t>Autonomous</a:t>
            </a: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50" dirty="0">
                <a:solidFill>
                  <a:srgbClr val="FFFFFF"/>
                </a:solidFill>
                <a:latin typeface="Trebuchet MS"/>
                <a:cs typeface="Trebuchet MS"/>
              </a:rPr>
              <a:t>Robots </a:t>
            </a:r>
            <a:r>
              <a:rPr sz="1850" spc="60" dirty="0">
                <a:solidFill>
                  <a:srgbClr val="FFFFFF"/>
                </a:solidFill>
                <a:latin typeface="Trebuchet MS"/>
                <a:cs typeface="Trebuchet MS"/>
              </a:rPr>
              <a:t>Based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70" dirty="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Magnetic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Resonance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20" dirty="0">
                <a:solidFill>
                  <a:srgbClr val="FFFFFF"/>
                </a:solidFill>
                <a:latin typeface="Trebuchet MS"/>
                <a:cs typeface="Trebuchet MS"/>
              </a:rPr>
              <a:t>Coupling.”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AIP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Publishing,</a:t>
            </a:r>
            <a:r>
              <a:rPr sz="185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AIP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45" dirty="0">
                <a:solidFill>
                  <a:srgbClr val="FFFFFF"/>
                </a:solidFill>
                <a:latin typeface="Trebuchet MS"/>
                <a:cs typeface="Trebuchet MS"/>
              </a:rPr>
              <a:t>Publishing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LLCAIP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dirty="0">
                <a:solidFill>
                  <a:srgbClr val="FFFFFF"/>
                </a:solidFill>
                <a:latin typeface="Trebuchet MS"/>
                <a:cs typeface="Trebuchet MS"/>
              </a:rPr>
              <a:t>Publishing,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5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20" dirty="0">
                <a:solidFill>
                  <a:srgbClr val="FFFFFF"/>
                </a:solidFill>
                <a:latin typeface="Trebuchet MS"/>
                <a:cs typeface="Trebuchet MS"/>
              </a:rPr>
              <a:t>Jan.</a:t>
            </a:r>
            <a:r>
              <a:rPr sz="18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45" dirty="0">
                <a:solidFill>
                  <a:srgbClr val="FFFFFF"/>
                </a:solidFill>
                <a:latin typeface="Trebuchet MS"/>
                <a:cs typeface="Trebuchet MS"/>
              </a:rPr>
              <a:t>1970,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https://aip.scitation.org/doi/full/10.1063/1.5030445.</a:t>
            </a:r>
            <a:endParaRPr sz="18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8107" y="38730"/>
            <a:ext cx="3186430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sz="6000" spc="50" dirty="0">
                <a:solidFill>
                  <a:srgbClr val="FFFFFF"/>
                </a:solidFill>
              </a:rPr>
              <a:t>Resource Page</a:t>
            </a:r>
            <a:endParaRPr sz="6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77B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8107" y="38724"/>
            <a:ext cx="3186430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sz="6000" spc="50" dirty="0">
                <a:solidFill>
                  <a:srgbClr val="FFFFFF"/>
                </a:solidFill>
              </a:rPr>
              <a:t>Resource Page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3700004" y="406147"/>
            <a:ext cx="10838815" cy="788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1700"/>
              </a:lnSpc>
              <a:spcBef>
                <a:spcPts val="95"/>
              </a:spcBef>
            </a:pP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[8]</a:t>
            </a:r>
            <a:r>
              <a:rPr sz="16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Trebuchet MS"/>
                <a:cs typeface="Trebuchet MS"/>
              </a:rPr>
              <a:t>Vucha,</a:t>
            </a:r>
            <a:r>
              <a:rPr sz="16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30" dirty="0">
                <a:solidFill>
                  <a:srgbClr val="FFFFFF"/>
                </a:solidFill>
                <a:latin typeface="Trebuchet MS"/>
                <a:cs typeface="Trebuchet MS"/>
              </a:rPr>
              <a:t>M.</a:t>
            </a:r>
            <a:r>
              <a:rPr sz="16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8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650" spc="-50" dirty="0">
                <a:solidFill>
                  <a:srgbClr val="FFFFFF"/>
                </a:solidFill>
                <a:latin typeface="Trebuchet MS"/>
                <a:cs typeface="Trebuchet MS"/>
              </a:rPr>
              <a:t> Jyothi,</a:t>
            </a:r>
            <a:r>
              <a:rPr sz="16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70" dirty="0">
                <a:solidFill>
                  <a:srgbClr val="FFFFFF"/>
                </a:solidFill>
                <a:latin typeface="Trebuchet MS"/>
                <a:cs typeface="Trebuchet MS"/>
              </a:rPr>
              <a:t>K.</a:t>
            </a:r>
            <a:r>
              <a:rPr sz="16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8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6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Kumari,</a:t>
            </a:r>
            <a:r>
              <a:rPr sz="16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70" dirty="0">
                <a:solidFill>
                  <a:srgbClr val="FFFFFF"/>
                </a:solidFill>
                <a:latin typeface="Trebuchet MS"/>
                <a:cs typeface="Trebuchet MS"/>
              </a:rPr>
              <a:t>K.</a:t>
            </a:r>
            <a:r>
              <a:rPr sz="16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8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6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Karthik,</a:t>
            </a:r>
            <a:r>
              <a:rPr sz="16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Rajesh.</a:t>
            </a:r>
            <a:r>
              <a:rPr sz="1650" spc="-50" dirty="0">
                <a:solidFill>
                  <a:srgbClr val="FFFFFF"/>
                </a:solidFill>
                <a:latin typeface="Trebuchet MS"/>
                <a:cs typeface="Trebuchet MS"/>
              </a:rPr>
              <a:t> (2019).</a:t>
            </a:r>
            <a:r>
              <a:rPr sz="16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Cost</a:t>
            </a:r>
            <a:r>
              <a:rPr sz="16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Trebuchet MS"/>
                <a:cs typeface="Trebuchet MS"/>
              </a:rPr>
              <a:t>effective</a:t>
            </a:r>
            <a:r>
              <a:rPr sz="16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60" dirty="0">
                <a:solidFill>
                  <a:srgbClr val="FFFFFF"/>
                </a:solidFill>
                <a:latin typeface="Trebuchet MS"/>
                <a:cs typeface="Trebuchet MS"/>
              </a:rPr>
              <a:t>autonomous</a:t>
            </a:r>
            <a:r>
              <a:rPr sz="16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plant</a:t>
            </a:r>
            <a:r>
              <a:rPr sz="16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watering</a:t>
            </a:r>
            <a:r>
              <a:rPr sz="16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Trebuchet MS"/>
                <a:cs typeface="Trebuchet MS"/>
              </a:rPr>
              <a:t>robot.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International</a:t>
            </a:r>
            <a:r>
              <a:rPr sz="16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Journal</a:t>
            </a:r>
            <a:r>
              <a:rPr sz="165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6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Recent</a:t>
            </a:r>
            <a:r>
              <a:rPr sz="165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Technology</a:t>
            </a:r>
            <a:r>
              <a:rPr sz="165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6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6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Engineering.</a:t>
            </a:r>
            <a:r>
              <a:rPr sz="165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160" dirty="0">
                <a:solidFill>
                  <a:srgbClr val="FFFFFF"/>
                </a:solidFill>
                <a:latin typeface="Trebuchet MS"/>
                <a:cs typeface="Trebuchet MS"/>
              </a:rPr>
              <a:t>7.</a:t>
            </a:r>
            <a:r>
              <a:rPr sz="165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67-</a:t>
            </a:r>
            <a:r>
              <a:rPr sz="1650" spc="-25" dirty="0">
                <a:solidFill>
                  <a:srgbClr val="FFFFFF"/>
                </a:solidFill>
                <a:latin typeface="Trebuchet MS"/>
                <a:cs typeface="Trebuchet MS"/>
              </a:rPr>
              <a:t>69.</a:t>
            </a:r>
            <a:endParaRPr sz="16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00004" y="1550689"/>
            <a:ext cx="13562330" cy="788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5405" marR="5080" indent="-53340">
              <a:lnSpc>
                <a:spcPct val="151700"/>
              </a:lnSpc>
              <a:spcBef>
                <a:spcPts val="95"/>
              </a:spcBef>
            </a:pP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[9</a:t>
            </a:r>
            <a:r>
              <a:rPr sz="16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Trebuchet MS"/>
                <a:cs typeface="Trebuchet MS"/>
              </a:rPr>
              <a:t>]Swu,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Vikaho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8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6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Kharir,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50" dirty="0">
                <a:solidFill>
                  <a:srgbClr val="FFFFFF"/>
                </a:solidFill>
                <a:latin typeface="Trebuchet MS"/>
                <a:cs typeface="Trebuchet MS"/>
              </a:rPr>
              <a:t>Ibaphyrnaishisha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8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Bora,</a:t>
            </a:r>
            <a:r>
              <a:rPr sz="16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Dibya.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30" dirty="0">
                <a:solidFill>
                  <a:srgbClr val="FFFFFF"/>
                </a:solidFill>
                <a:latin typeface="Trebuchet MS"/>
                <a:cs typeface="Trebuchet MS"/>
              </a:rPr>
              <a:t>(2020).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Identification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6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Different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Plants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45" dirty="0">
                <a:solidFill>
                  <a:srgbClr val="FFFFFF"/>
                </a:solidFill>
                <a:latin typeface="Trebuchet MS"/>
                <a:cs typeface="Trebuchet MS"/>
              </a:rPr>
              <a:t>through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Image</a:t>
            </a:r>
            <a:r>
              <a:rPr sz="16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50" dirty="0">
                <a:solidFill>
                  <a:srgbClr val="FFFFFF"/>
                </a:solidFill>
                <a:latin typeface="Trebuchet MS"/>
                <a:cs typeface="Trebuchet MS"/>
              </a:rPr>
              <a:t>Processing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55" dirty="0">
                <a:solidFill>
                  <a:srgbClr val="FFFFFF"/>
                </a:solidFill>
                <a:latin typeface="Trebuchet MS"/>
                <a:cs typeface="Trebuchet MS"/>
              </a:rPr>
              <a:t>Using</a:t>
            </a:r>
            <a:r>
              <a:rPr sz="16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Trebuchet MS"/>
                <a:cs typeface="Trebuchet MS"/>
              </a:rPr>
              <a:t>Different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Machine</a:t>
            </a:r>
            <a:r>
              <a:rPr sz="1650" spc="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Learning</a:t>
            </a:r>
            <a:r>
              <a:rPr sz="1650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FFFFFF"/>
                </a:solidFill>
                <a:latin typeface="Trebuchet MS"/>
                <a:cs typeface="Trebuchet MS"/>
              </a:rPr>
              <a:t>Algorithms.</a:t>
            </a:r>
            <a:r>
              <a:rPr sz="1650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55" dirty="0">
                <a:solidFill>
                  <a:srgbClr val="FFFFFF"/>
                </a:solidFill>
                <a:latin typeface="Trebuchet MS"/>
                <a:cs typeface="Trebuchet MS"/>
              </a:rPr>
              <a:t>43.</a:t>
            </a:r>
            <a:r>
              <a:rPr sz="1650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spc="-50" dirty="0">
                <a:solidFill>
                  <a:srgbClr val="FFFFFF"/>
                </a:solidFill>
                <a:latin typeface="Trebuchet MS"/>
                <a:cs typeface="Trebuchet MS"/>
              </a:rPr>
              <a:t>172-</a:t>
            </a:r>
            <a:r>
              <a:rPr sz="1650" spc="-20" dirty="0">
                <a:solidFill>
                  <a:srgbClr val="FFFFFF"/>
                </a:solidFill>
                <a:latin typeface="Trebuchet MS"/>
                <a:cs typeface="Trebuchet MS"/>
              </a:rPr>
              <a:t>179.</a:t>
            </a:r>
            <a:endParaRPr sz="16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45" dirty="0"/>
              <a:t>[10]</a:t>
            </a:r>
            <a:r>
              <a:rPr spc="-25" dirty="0"/>
              <a:t> </a:t>
            </a:r>
            <a:r>
              <a:rPr dirty="0"/>
              <a:t>Kawakami,</a:t>
            </a:r>
            <a:r>
              <a:rPr spc="-20" dirty="0"/>
              <a:t> </a:t>
            </a:r>
            <a:r>
              <a:rPr dirty="0"/>
              <a:t>Ayumi</a:t>
            </a:r>
            <a:r>
              <a:rPr spc="-25" dirty="0"/>
              <a:t> </a:t>
            </a:r>
            <a:r>
              <a:rPr spc="80" dirty="0"/>
              <a:t>&amp;</a:t>
            </a:r>
            <a:r>
              <a:rPr spc="-20" dirty="0"/>
              <a:t> </a:t>
            </a:r>
            <a:r>
              <a:rPr dirty="0"/>
              <a:t>Tsukada,</a:t>
            </a:r>
            <a:r>
              <a:rPr spc="-25" dirty="0"/>
              <a:t> </a:t>
            </a:r>
            <a:r>
              <a:rPr dirty="0"/>
              <a:t>Koji</a:t>
            </a:r>
            <a:r>
              <a:rPr spc="-20" dirty="0"/>
              <a:t> </a:t>
            </a:r>
            <a:r>
              <a:rPr spc="80" dirty="0"/>
              <a:t>&amp;</a:t>
            </a:r>
            <a:r>
              <a:rPr spc="-25" dirty="0"/>
              <a:t> </a:t>
            </a:r>
            <a:r>
              <a:rPr dirty="0"/>
              <a:t>Kambara,</a:t>
            </a:r>
            <a:r>
              <a:rPr spc="-20" dirty="0"/>
              <a:t> </a:t>
            </a:r>
            <a:r>
              <a:rPr spc="45" dirty="0"/>
              <a:t>Keisuke</a:t>
            </a:r>
            <a:r>
              <a:rPr spc="-25" dirty="0"/>
              <a:t> </a:t>
            </a:r>
            <a:r>
              <a:rPr spc="80" dirty="0"/>
              <a:t>&amp;</a:t>
            </a:r>
            <a:r>
              <a:rPr spc="-20" dirty="0"/>
              <a:t> </a:t>
            </a:r>
            <a:r>
              <a:rPr dirty="0"/>
              <a:t>Siio,</a:t>
            </a:r>
            <a:r>
              <a:rPr spc="-25" dirty="0"/>
              <a:t> </a:t>
            </a:r>
            <a:r>
              <a:rPr spc="-20" dirty="0"/>
              <a:t>Itiro. </a:t>
            </a:r>
            <a:r>
              <a:rPr spc="-80" dirty="0"/>
              <a:t>(2011).</a:t>
            </a:r>
            <a:r>
              <a:rPr spc="-25" dirty="0"/>
              <a:t> </a:t>
            </a:r>
            <a:r>
              <a:rPr dirty="0"/>
              <a:t>PotPet:</a:t>
            </a:r>
            <a:r>
              <a:rPr spc="-20" dirty="0"/>
              <a:t> </a:t>
            </a:r>
            <a:r>
              <a:rPr dirty="0"/>
              <a:t>pet-like</a:t>
            </a:r>
            <a:r>
              <a:rPr spc="-25" dirty="0"/>
              <a:t> </a:t>
            </a:r>
            <a:r>
              <a:rPr dirty="0"/>
              <a:t>flowerpot</a:t>
            </a:r>
            <a:r>
              <a:rPr spc="-20" dirty="0"/>
              <a:t> </a:t>
            </a:r>
            <a:r>
              <a:rPr dirty="0"/>
              <a:t>robot.</a:t>
            </a:r>
            <a:r>
              <a:rPr spc="-25" dirty="0"/>
              <a:t> </a:t>
            </a:r>
            <a:r>
              <a:rPr dirty="0"/>
              <a:t>263-</a:t>
            </a:r>
            <a:r>
              <a:rPr spc="-25" dirty="0"/>
              <a:t>264.</a:t>
            </a:r>
            <a:r>
              <a:rPr spc="-20" dirty="0"/>
              <a:t> </a:t>
            </a:r>
            <a:r>
              <a:rPr spc="-10" dirty="0"/>
              <a:t>10.1145/1935701.1935755.</a:t>
            </a:r>
          </a:p>
          <a:p>
            <a:pPr>
              <a:lnSpc>
                <a:spcPct val="100000"/>
              </a:lnSpc>
              <a:spcBef>
                <a:spcPts val="1090"/>
              </a:spcBef>
            </a:pPr>
            <a:endParaRPr spc="-10" dirty="0"/>
          </a:p>
          <a:p>
            <a:pPr marL="12700" marR="92710">
              <a:lnSpc>
                <a:spcPct val="151700"/>
              </a:lnSpc>
            </a:pPr>
            <a:r>
              <a:rPr spc="-95" dirty="0"/>
              <a:t>[11]A.O.</a:t>
            </a:r>
            <a:r>
              <a:rPr spc="20" dirty="0"/>
              <a:t> </a:t>
            </a:r>
            <a:r>
              <a:rPr dirty="0"/>
              <a:t>Adeodu,</a:t>
            </a:r>
            <a:r>
              <a:rPr spc="20" dirty="0"/>
              <a:t> </a:t>
            </a:r>
            <a:r>
              <a:rPr spc="-85" dirty="0"/>
              <a:t>O.P.</a:t>
            </a:r>
            <a:r>
              <a:rPr spc="20" dirty="0"/>
              <a:t> </a:t>
            </a:r>
            <a:r>
              <a:rPr dirty="0"/>
              <a:t>Bodunde,</a:t>
            </a:r>
            <a:r>
              <a:rPr spc="20" dirty="0"/>
              <a:t> </a:t>
            </a:r>
            <a:r>
              <a:rPr spc="-105" dirty="0"/>
              <a:t>I.A.</a:t>
            </a:r>
            <a:r>
              <a:rPr spc="20" dirty="0"/>
              <a:t> </a:t>
            </a:r>
            <a:r>
              <a:rPr dirty="0"/>
              <a:t>Daniyan,</a:t>
            </a:r>
            <a:r>
              <a:rPr spc="20" dirty="0"/>
              <a:t> </a:t>
            </a:r>
            <a:r>
              <a:rPr spc="-90" dirty="0"/>
              <a:t>O.O.</a:t>
            </a:r>
            <a:r>
              <a:rPr spc="25" dirty="0"/>
              <a:t> </a:t>
            </a:r>
            <a:r>
              <a:rPr dirty="0"/>
              <a:t>Omitola,</a:t>
            </a:r>
            <a:r>
              <a:rPr spc="20" dirty="0"/>
              <a:t> </a:t>
            </a:r>
            <a:r>
              <a:rPr spc="-165" dirty="0"/>
              <a:t>J.O.</a:t>
            </a:r>
            <a:r>
              <a:rPr spc="20" dirty="0"/>
              <a:t> </a:t>
            </a:r>
            <a:r>
              <a:rPr dirty="0"/>
              <a:t>Akinyoola,</a:t>
            </a:r>
            <a:r>
              <a:rPr spc="20" dirty="0"/>
              <a:t> </a:t>
            </a:r>
            <a:r>
              <a:rPr spc="-114" dirty="0"/>
              <a:t>U.C.</a:t>
            </a:r>
            <a:r>
              <a:rPr spc="20" dirty="0"/>
              <a:t> </a:t>
            </a:r>
            <a:r>
              <a:rPr spc="-25" dirty="0"/>
              <a:t>Adie,</a:t>
            </a:r>
            <a:r>
              <a:rPr spc="20" dirty="0"/>
              <a:t> </a:t>
            </a:r>
            <a:r>
              <a:rPr dirty="0"/>
              <a:t>Development</a:t>
            </a:r>
            <a:r>
              <a:rPr spc="20" dirty="0"/>
              <a:t> </a:t>
            </a:r>
            <a:r>
              <a:rPr dirty="0"/>
              <a:t>of</a:t>
            </a:r>
            <a:r>
              <a:rPr spc="25" dirty="0"/>
              <a:t> </a:t>
            </a:r>
            <a:r>
              <a:rPr spc="55" dirty="0"/>
              <a:t>an</a:t>
            </a:r>
            <a:r>
              <a:rPr spc="20" dirty="0"/>
              <a:t> </a:t>
            </a:r>
            <a:r>
              <a:rPr spc="60" dirty="0"/>
              <a:t>autonomous</a:t>
            </a:r>
            <a:r>
              <a:rPr spc="20" dirty="0"/>
              <a:t> </a:t>
            </a:r>
            <a:r>
              <a:rPr dirty="0"/>
              <a:t>mobile</a:t>
            </a:r>
            <a:r>
              <a:rPr spc="20" dirty="0"/>
              <a:t> </a:t>
            </a:r>
            <a:r>
              <a:rPr dirty="0"/>
              <a:t>plant</a:t>
            </a:r>
            <a:r>
              <a:rPr spc="20" dirty="0"/>
              <a:t> </a:t>
            </a:r>
            <a:r>
              <a:rPr dirty="0"/>
              <a:t>irrigation</a:t>
            </a:r>
            <a:r>
              <a:rPr spc="20" dirty="0"/>
              <a:t> </a:t>
            </a:r>
            <a:r>
              <a:rPr dirty="0"/>
              <a:t>robot</a:t>
            </a:r>
            <a:r>
              <a:rPr spc="25" dirty="0"/>
              <a:t> </a:t>
            </a:r>
            <a:r>
              <a:rPr spc="-25" dirty="0"/>
              <a:t>for </a:t>
            </a:r>
            <a:r>
              <a:rPr dirty="0"/>
              <a:t>semi-structured</a:t>
            </a:r>
            <a:r>
              <a:rPr spc="145" dirty="0"/>
              <a:t> </a:t>
            </a:r>
            <a:r>
              <a:rPr dirty="0"/>
              <a:t>environment,</a:t>
            </a:r>
            <a:r>
              <a:rPr spc="145" dirty="0"/>
              <a:t> </a:t>
            </a:r>
            <a:r>
              <a:rPr dirty="0"/>
              <a:t>Procedia</a:t>
            </a:r>
            <a:r>
              <a:rPr spc="145" dirty="0"/>
              <a:t> </a:t>
            </a:r>
            <a:r>
              <a:rPr dirty="0"/>
              <a:t>Manufacturing,</a:t>
            </a:r>
            <a:r>
              <a:rPr spc="150" dirty="0"/>
              <a:t> </a:t>
            </a:r>
            <a:r>
              <a:rPr dirty="0"/>
              <a:t>Volume</a:t>
            </a:r>
            <a:r>
              <a:rPr spc="145" dirty="0"/>
              <a:t> </a:t>
            </a:r>
            <a:r>
              <a:rPr spc="-75" dirty="0"/>
              <a:t>35,</a:t>
            </a:r>
            <a:r>
              <a:rPr spc="145" dirty="0"/>
              <a:t> </a:t>
            </a:r>
            <a:r>
              <a:rPr spc="-10" dirty="0"/>
              <a:t>2019,</a:t>
            </a:r>
          </a:p>
          <a:p>
            <a:pPr marL="65405">
              <a:lnSpc>
                <a:spcPct val="100000"/>
              </a:lnSpc>
              <a:spcBef>
                <a:spcPts val="1025"/>
              </a:spcBef>
            </a:pPr>
            <a:r>
              <a:rPr spc="60" dirty="0"/>
              <a:t>Pages</a:t>
            </a:r>
            <a:r>
              <a:rPr spc="-35" dirty="0"/>
              <a:t> </a:t>
            </a:r>
            <a:r>
              <a:rPr spc="55" dirty="0"/>
              <a:t>9-</a:t>
            </a:r>
            <a:r>
              <a:rPr spc="-110" dirty="0"/>
              <a:t>15,</a:t>
            </a:r>
            <a:r>
              <a:rPr spc="-35" dirty="0"/>
              <a:t> </a:t>
            </a:r>
            <a:r>
              <a:rPr spc="95" dirty="0"/>
              <a:t>ISSN</a:t>
            </a:r>
            <a:r>
              <a:rPr spc="-30" dirty="0"/>
              <a:t> </a:t>
            </a:r>
            <a:r>
              <a:rPr spc="-25" dirty="0"/>
              <a:t>2351-</a:t>
            </a:r>
            <a:r>
              <a:rPr spc="-30" dirty="0"/>
              <a:t>9789,</a:t>
            </a:r>
            <a:r>
              <a:rPr spc="-35" dirty="0"/>
              <a:t> </a:t>
            </a:r>
            <a:r>
              <a:rPr spc="-10" dirty="0"/>
              <a:t>https://doi.org/10.1016/j.promfg.2019.05.004.(</a:t>
            </a:r>
            <a:r>
              <a:rPr u="heavy" spc="-10" dirty="0">
                <a:uFill>
                  <a:solidFill>
                    <a:srgbClr val="FFFFFF"/>
                  </a:solidFill>
                </a:uFill>
                <a:hlinkClick r:id="rId2"/>
              </a:rPr>
              <a:t>https://www.sciencedirect.com/science/article/pii/S2351978919306389</a:t>
            </a:r>
            <a:r>
              <a:rPr spc="-10" dirty="0"/>
              <a:t>)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pc="-10" dirty="0"/>
          </a:p>
          <a:p>
            <a:pPr marL="12700">
              <a:lnSpc>
                <a:spcPct val="100000"/>
              </a:lnSpc>
            </a:pPr>
            <a:r>
              <a:rPr spc="-75" dirty="0"/>
              <a:t>[12]K.</a:t>
            </a:r>
            <a:r>
              <a:rPr spc="-5" dirty="0"/>
              <a:t> </a:t>
            </a:r>
            <a:r>
              <a:rPr dirty="0"/>
              <a:t>Sikorski,</a:t>
            </a:r>
            <a:r>
              <a:rPr spc="-5" dirty="0"/>
              <a:t> </a:t>
            </a:r>
            <a:r>
              <a:rPr spc="-85" dirty="0"/>
              <a:t>“A</a:t>
            </a:r>
            <a:r>
              <a:rPr spc="-5" dirty="0"/>
              <a:t> </a:t>
            </a:r>
            <a:r>
              <a:rPr dirty="0"/>
              <a:t>Robotic Plant</a:t>
            </a:r>
            <a:r>
              <a:rPr spc="-5" dirty="0"/>
              <a:t> </a:t>
            </a:r>
            <a:r>
              <a:rPr dirty="0"/>
              <a:t>Care</a:t>
            </a:r>
            <a:r>
              <a:rPr spc="-5" dirty="0"/>
              <a:t> </a:t>
            </a:r>
            <a:r>
              <a:rPr dirty="0"/>
              <a:t>System”, </a:t>
            </a:r>
            <a:r>
              <a:rPr i="1" spc="-60" dirty="0">
                <a:latin typeface="Trebuchet MS"/>
                <a:cs typeface="Trebuchet MS"/>
              </a:rPr>
              <a:t>A</a:t>
            </a:r>
            <a:r>
              <a:rPr i="1" spc="-20" dirty="0">
                <a:latin typeface="Trebuchet MS"/>
                <a:cs typeface="Trebuchet MS"/>
              </a:rPr>
              <a:t> </a:t>
            </a:r>
            <a:r>
              <a:rPr i="1" spc="-10" dirty="0">
                <a:latin typeface="Trebuchet MS"/>
                <a:cs typeface="Trebuchet MS"/>
              </a:rPr>
              <a:t>Thesis,</a:t>
            </a:r>
            <a:r>
              <a:rPr i="1" spc="-25" dirty="0">
                <a:latin typeface="Trebuchet MS"/>
                <a:cs typeface="Trebuchet MS"/>
              </a:rPr>
              <a:t> </a:t>
            </a:r>
            <a:r>
              <a:rPr i="1" dirty="0">
                <a:latin typeface="Trebuchet MS"/>
                <a:cs typeface="Trebuchet MS"/>
              </a:rPr>
              <a:t>University</a:t>
            </a:r>
            <a:r>
              <a:rPr i="1" spc="-20" dirty="0">
                <a:latin typeface="Trebuchet MS"/>
                <a:cs typeface="Trebuchet MS"/>
              </a:rPr>
              <a:t> </a:t>
            </a:r>
            <a:r>
              <a:rPr i="1" spc="-10" dirty="0">
                <a:latin typeface="Trebuchet MS"/>
                <a:cs typeface="Trebuchet MS"/>
              </a:rPr>
              <a:t>of</a:t>
            </a:r>
            <a:r>
              <a:rPr i="1" spc="-20" dirty="0">
                <a:latin typeface="Trebuchet MS"/>
                <a:cs typeface="Trebuchet MS"/>
              </a:rPr>
              <a:t> </a:t>
            </a:r>
            <a:r>
              <a:rPr i="1" dirty="0">
                <a:latin typeface="Trebuchet MS"/>
                <a:cs typeface="Trebuchet MS"/>
              </a:rPr>
              <a:t>Washington</a:t>
            </a:r>
            <a:r>
              <a:rPr dirty="0"/>
              <a:t>,</a:t>
            </a:r>
            <a:r>
              <a:rPr spc="-5" dirty="0"/>
              <a:t> </a:t>
            </a:r>
            <a:r>
              <a:rPr dirty="0"/>
              <a:t>Intel Research,</a:t>
            </a:r>
            <a:r>
              <a:rPr spc="-5" dirty="0"/>
              <a:t> </a:t>
            </a:r>
            <a:r>
              <a:rPr spc="-10" dirty="0"/>
              <a:t>2003.</a:t>
            </a:r>
          </a:p>
          <a:p>
            <a:pPr>
              <a:lnSpc>
                <a:spcPct val="100000"/>
              </a:lnSpc>
              <a:spcBef>
                <a:spcPts val="1090"/>
              </a:spcBef>
            </a:pPr>
            <a:endParaRPr spc="-10" dirty="0"/>
          </a:p>
          <a:p>
            <a:pPr marL="65405" marR="2131695" indent="-53340">
              <a:lnSpc>
                <a:spcPct val="151700"/>
              </a:lnSpc>
            </a:pPr>
            <a:r>
              <a:rPr spc="-70" dirty="0"/>
              <a:t>[13]</a:t>
            </a:r>
            <a:r>
              <a:rPr dirty="0"/>
              <a:t> </a:t>
            </a:r>
            <a:r>
              <a:rPr spc="-105" dirty="0"/>
              <a:t>L.</a:t>
            </a:r>
            <a:r>
              <a:rPr spc="5" dirty="0"/>
              <a:t> </a:t>
            </a:r>
            <a:r>
              <a:rPr spc="85" dirty="0"/>
              <a:t>Ma</a:t>
            </a:r>
            <a:r>
              <a:rPr spc="5" dirty="0"/>
              <a:t> </a:t>
            </a:r>
            <a:r>
              <a:rPr spc="60" dirty="0"/>
              <a:t>and</a:t>
            </a:r>
            <a:r>
              <a:rPr spc="5" dirty="0"/>
              <a:t> </a:t>
            </a:r>
            <a:r>
              <a:rPr spc="-30" dirty="0"/>
              <a:t>M.</a:t>
            </a:r>
            <a:r>
              <a:rPr spc="5" dirty="0"/>
              <a:t> </a:t>
            </a:r>
            <a:r>
              <a:rPr dirty="0"/>
              <a:t>Alborati,</a:t>
            </a:r>
            <a:r>
              <a:rPr spc="5" dirty="0"/>
              <a:t> </a:t>
            </a:r>
            <a:r>
              <a:rPr spc="45" dirty="0"/>
              <a:t>"Wireless</a:t>
            </a:r>
            <a:r>
              <a:rPr dirty="0"/>
              <a:t> Inter-Vehicle</a:t>
            </a:r>
            <a:r>
              <a:rPr spc="5" dirty="0"/>
              <a:t> </a:t>
            </a:r>
            <a:r>
              <a:rPr dirty="0"/>
              <a:t>Communication</a:t>
            </a:r>
            <a:r>
              <a:rPr spc="5" dirty="0"/>
              <a:t> </a:t>
            </a:r>
            <a:r>
              <a:rPr spc="50" dirty="0"/>
              <a:t>Among</a:t>
            </a:r>
            <a:r>
              <a:rPr spc="5" dirty="0"/>
              <a:t> </a:t>
            </a:r>
            <a:r>
              <a:rPr dirty="0"/>
              <a:t>VEX</a:t>
            </a:r>
            <a:r>
              <a:rPr spc="5" dirty="0"/>
              <a:t> </a:t>
            </a:r>
            <a:r>
              <a:rPr dirty="0"/>
              <a:t>Robots,"</a:t>
            </a:r>
            <a:r>
              <a:rPr spc="5" dirty="0"/>
              <a:t> </a:t>
            </a:r>
            <a:r>
              <a:rPr dirty="0"/>
              <a:t>2019</a:t>
            </a:r>
            <a:r>
              <a:rPr spc="5" dirty="0"/>
              <a:t> </a:t>
            </a:r>
            <a:r>
              <a:rPr dirty="0"/>
              <a:t>IEEE </a:t>
            </a:r>
            <a:r>
              <a:rPr spc="-55" dirty="0"/>
              <a:t>11th</a:t>
            </a:r>
            <a:r>
              <a:rPr spc="5" dirty="0"/>
              <a:t> </a:t>
            </a:r>
            <a:r>
              <a:rPr dirty="0"/>
              <a:t>International</a:t>
            </a:r>
            <a:r>
              <a:rPr spc="5" dirty="0"/>
              <a:t> </a:t>
            </a:r>
            <a:r>
              <a:rPr spc="-10" dirty="0"/>
              <a:t>Conference </a:t>
            </a:r>
            <a:r>
              <a:rPr spc="75" dirty="0"/>
              <a:t>on</a:t>
            </a:r>
            <a:r>
              <a:rPr spc="5" dirty="0"/>
              <a:t> </a:t>
            </a:r>
            <a:r>
              <a:rPr dirty="0"/>
              <a:t>Engineering</a:t>
            </a:r>
            <a:r>
              <a:rPr spc="10" dirty="0"/>
              <a:t> </a:t>
            </a:r>
            <a:r>
              <a:rPr dirty="0"/>
              <a:t>Education</a:t>
            </a:r>
            <a:r>
              <a:rPr spc="5" dirty="0"/>
              <a:t> </a:t>
            </a:r>
            <a:r>
              <a:rPr spc="-40" dirty="0"/>
              <a:t>(ICEED),</a:t>
            </a:r>
            <a:r>
              <a:rPr spc="10" dirty="0"/>
              <a:t> </a:t>
            </a:r>
            <a:r>
              <a:rPr spc="-50" dirty="0"/>
              <a:t>2019,</a:t>
            </a:r>
            <a:r>
              <a:rPr spc="5" dirty="0"/>
              <a:t> </a:t>
            </a:r>
            <a:r>
              <a:rPr spc="-10" dirty="0"/>
              <a:t>pp.</a:t>
            </a:r>
            <a:r>
              <a:rPr spc="10" dirty="0"/>
              <a:t> </a:t>
            </a:r>
            <a:r>
              <a:rPr dirty="0"/>
              <a:t>78-</a:t>
            </a:r>
            <a:r>
              <a:rPr spc="-45" dirty="0"/>
              <a:t>83,</a:t>
            </a:r>
            <a:r>
              <a:rPr spc="5" dirty="0"/>
              <a:t> </a:t>
            </a:r>
            <a:r>
              <a:rPr spc="-10" dirty="0"/>
              <a:t>doi:</a:t>
            </a:r>
            <a:r>
              <a:rPr spc="10" dirty="0"/>
              <a:t> </a:t>
            </a:r>
            <a:r>
              <a:rPr spc="-10" dirty="0"/>
              <a:t>10.1109/ICEED47294.2019.8994949.</a:t>
            </a:r>
          </a:p>
          <a:p>
            <a:pPr>
              <a:lnSpc>
                <a:spcPct val="100000"/>
              </a:lnSpc>
              <a:spcBef>
                <a:spcPts val="1090"/>
              </a:spcBef>
            </a:pPr>
            <a:endParaRPr spc="-10" dirty="0"/>
          </a:p>
          <a:p>
            <a:pPr marL="12700" marR="351155">
              <a:lnSpc>
                <a:spcPct val="151700"/>
              </a:lnSpc>
            </a:pPr>
            <a:r>
              <a:rPr spc="-65" dirty="0"/>
              <a:t>[14]L.</a:t>
            </a:r>
            <a:r>
              <a:rPr spc="-5" dirty="0"/>
              <a:t> </a:t>
            </a:r>
            <a:r>
              <a:rPr spc="85" dirty="0"/>
              <a:t>Ma</a:t>
            </a:r>
            <a:r>
              <a:rPr dirty="0"/>
              <a:t> </a:t>
            </a:r>
            <a:r>
              <a:rPr spc="60" dirty="0"/>
              <a:t>and</a:t>
            </a:r>
            <a:r>
              <a:rPr dirty="0"/>
              <a:t> </a:t>
            </a:r>
            <a:r>
              <a:rPr spc="-30" dirty="0"/>
              <a:t>M.</a:t>
            </a:r>
            <a:r>
              <a:rPr dirty="0"/>
              <a:t> Alborati, "Enhancement of </a:t>
            </a:r>
            <a:r>
              <a:rPr spc="50" dirty="0"/>
              <a:t>a</a:t>
            </a:r>
            <a:r>
              <a:rPr dirty="0"/>
              <a:t> VEX </a:t>
            </a:r>
            <a:r>
              <a:rPr spc="50" dirty="0"/>
              <a:t>Robot</a:t>
            </a:r>
            <a:r>
              <a:rPr dirty="0"/>
              <a:t> with </a:t>
            </a:r>
            <a:r>
              <a:rPr spc="55" dirty="0"/>
              <a:t>an</a:t>
            </a:r>
            <a:r>
              <a:rPr dirty="0"/>
              <a:t> </a:t>
            </a:r>
            <a:r>
              <a:rPr spc="55" dirty="0"/>
              <a:t>Onboard</a:t>
            </a:r>
            <a:r>
              <a:rPr dirty="0"/>
              <a:t> Vision System," 2018 IEEE 10th International Conference </a:t>
            </a:r>
            <a:r>
              <a:rPr spc="75" dirty="0"/>
              <a:t>on</a:t>
            </a:r>
            <a:r>
              <a:rPr dirty="0"/>
              <a:t> </a:t>
            </a:r>
            <a:r>
              <a:rPr spc="-10" dirty="0"/>
              <a:t>Engineering </a:t>
            </a:r>
            <a:r>
              <a:rPr dirty="0"/>
              <a:t>Education</a:t>
            </a:r>
            <a:r>
              <a:rPr spc="-25" dirty="0"/>
              <a:t> </a:t>
            </a:r>
            <a:r>
              <a:rPr spc="-40" dirty="0"/>
              <a:t>(ICEED),</a:t>
            </a:r>
            <a:r>
              <a:rPr spc="-25" dirty="0"/>
              <a:t> </a:t>
            </a:r>
            <a:r>
              <a:rPr spc="-40" dirty="0"/>
              <a:t>2018,</a:t>
            </a:r>
            <a:r>
              <a:rPr spc="-25" dirty="0"/>
              <a:t> </a:t>
            </a:r>
            <a:r>
              <a:rPr spc="-10" dirty="0"/>
              <a:t>pp.</a:t>
            </a:r>
            <a:r>
              <a:rPr spc="-25" dirty="0"/>
              <a:t> </a:t>
            </a:r>
            <a:r>
              <a:rPr spc="-75" dirty="0"/>
              <a:t>117-</a:t>
            </a:r>
            <a:r>
              <a:rPr spc="-120" dirty="0"/>
              <a:t>121,</a:t>
            </a:r>
            <a:r>
              <a:rPr spc="-25" dirty="0"/>
              <a:t> </a:t>
            </a:r>
            <a:r>
              <a:rPr spc="-10" dirty="0"/>
              <a:t>doi:</a:t>
            </a:r>
            <a:r>
              <a:rPr spc="-25" dirty="0"/>
              <a:t> </a:t>
            </a:r>
            <a:r>
              <a:rPr spc="-10" dirty="0"/>
              <a:t>10.1109/ICEED.2018.8626918.</a:t>
            </a:r>
          </a:p>
          <a:p>
            <a:pPr>
              <a:lnSpc>
                <a:spcPct val="100000"/>
              </a:lnSpc>
              <a:spcBef>
                <a:spcPts val="1085"/>
              </a:spcBef>
            </a:pPr>
            <a:endParaRPr spc="-10" dirty="0"/>
          </a:p>
          <a:p>
            <a:pPr marL="65405" marR="439420" indent="-53340">
              <a:lnSpc>
                <a:spcPct val="151700"/>
              </a:lnSpc>
            </a:pPr>
            <a:r>
              <a:rPr spc="-65" dirty="0"/>
              <a:t>[15]</a:t>
            </a:r>
            <a:r>
              <a:rPr spc="-40" dirty="0"/>
              <a:t> </a:t>
            </a:r>
            <a:r>
              <a:rPr spc="-10" dirty="0"/>
              <a:t>S.</a:t>
            </a:r>
            <a:r>
              <a:rPr spc="-40" dirty="0"/>
              <a:t> </a:t>
            </a:r>
            <a:r>
              <a:rPr spc="-70" dirty="0"/>
              <a:t>N.</a:t>
            </a:r>
            <a:r>
              <a:rPr spc="-35" dirty="0"/>
              <a:t> </a:t>
            </a:r>
            <a:r>
              <a:rPr dirty="0"/>
              <a:t>Ishak,</a:t>
            </a:r>
            <a:r>
              <a:rPr spc="-40" dirty="0"/>
              <a:t> </a:t>
            </a:r>
            <a:r>
              <a:rPr spc="-70" dirty="0"/>
              <a:t>N.</a:t>
            </a:r>
            <a:r>
              <a:rPr spc="-40" dirty="0"/>
              <a:t> </a:t>
            </a:r>
            <a:r>
              <a:rPr spc="-70" dirty="0"/>
              <a:t>N.</a:t>
            </a:r>
            <a:r>
              <a:rPr spc="-35" dirty="0"/>
              <a:t> </a:t>
            </a:r>
            <a:r>
              <a:rPr spc="-70" dirty="0"/>
              <a:t>N.</a:t>
            </a:r>
            <a:r>
              <a:rPr spc="-40" dirty="0"/>
              <a:t> </a:t>
            </a:r>
            <a:r>
              <a:rPr spc="-110" dirty="0"/>
              <a:t>A.</a:t>
            </a:r>
            <a:r>
              <a:rPr spc="-35" dirty="0"/>
              <a:t> </a:t>
            </a:r>
            <a:r>
              <a:rPr dirty="0"/>
              <a:t>Malik,</a:t>
            </a:r>
            <a:r>
              <a:rPr spc="-40" dirty="0"/>
              <a:t> </a:t>
            </a:r>
            <a:r>
              <a:rPr spc="-70" dirty="0"/>
              <a:t>N.</a:t>
            </a:r>
            <a:r>
              <a:rPr spc="-40" dirty="0"/>
              <a:t> </a:t>
            </a:r>
            <a:r>
              <a:rPr spc="-30" dirty="0"/>
              <a:t>M.</a:t>
            </a:r>
            <a:r>
              <a:rPr spc="-35" dirty="0"/>
              <a:t> </a:t>
            </a:r>
            <a:r>
              <a:rPr spc="-110" dirty="0"/>
              <a:t>A.</a:t>
            </a:r>
            <a:r>
              <a:rPr spc="-40" dirty="0"/>
              <a:t> Latiff,</a:t>
            </a:r>
            <a:r>
              <a:rPr spc="-35" dirty="0"/>
              <a:t> </a:t>
            </a:r>
            <a:r>
              <a:rPr spc="-70" dirty="0"/>
              <a:t>N.</a:t>
            </a:r>
            <a:r>
              <a:rPr spc="-40" dirty="0"/>
              <a:t> </a:t>
            </a:r>
            <a:r>
              <a:rPr spc="-110" dirty="0"/>
              <a:t>E.</a:t>
            </a:r>
            <a:r>
              <a:rPr spc="-40" dirty="0"/>
              <a:t> </a:t>
            </a:r>
            <a:r>
              <a:rPr dirty="0"/>
              <a:t>Ghazali</a:t>
            </a:r>
            <a:r>
              <a:rPr spc="-35" dirty="0"/>
              <a:t> </a:t>
            </a:r>
            <a:r>
              <a:rPr spc="60" dirty="0"/>
              <a:t>and</a:t>
            </a:r>
            <a:r>
              <a:rPr spc="-40" dirty="0"/>
              <a:t> </a:t>
            </a:r>
            <a:r>
              <a:rPr spc="-30" dirty="0"/>
              <a:t>M.</a:t>
            </a:r>
            <a:r>
              <a:rPr spc="-40" dirty="0"/>
              <a:t> </a:t>
            </a:r>
            <a:r>
              <a:rPr spc="-110" dirty="0"/>
              <a:t>A.</a:t>
            </a:r>
            <a:r>
              <a:rPr spc="-35" dirty="0"/>
              <a:t> </a:t>
            </a:r>
            <a:r>
              <a:rPr dirty="0"/>
              <a:t>Baharudin,</a:t>
            </a:r>
            <a:r>
              <a:rPr spc="-40" dirty="0"/>
              <a:t> </a:t>
            </a:r>
            <a:r>
              <a:rPr spc="60" dirty="0"/>
              <a:t>"Smart</a:t>
            </a:r>
            <a:r>
              <a:rPr spc="-35" dirty="0"/>
              <a:t> </a:t>
            </a:r>
            <a:r>
              <a:rPr spc="50" dirty="0"/>
              <a:t>home</a:t>
            </a:r>
            <a:r>
              <a:rPr spc="-40" dirty="0"/>
              <a:t> </a:t>
            </a:r>
            <a:r>
              <a:rPr dirty="0"/>
              <a:t>garden</a:t>
            </a:r>
            <a:r>
              <a:rPr spc="-40" dirty="0"/>
              <a:t> </a:t>
            </a:r>
            <a:r>
              <a:rPr dirty="0"/>
              <a:t>irrigation</a:t>
            </a:r>
            <a:r>
              <a:rPr spc="-35" dirty="0"/>
              <a:t> </a:t>
            </a:r>
            <a:r>
              <a:rPr spc="50" dirty="0"/>
              <a:t>system</a:t>
            </a:r>
            <a:r>
              <a:rPr spc="-40" dirty="0"/>
              <a:t> </a:t>
            </a:r>
            <a:r>
              <a:rPr spc="60" dirty="0"/>
              <a:t>using</a:t>
            </a:r>
            <a:r>
              <a:rPr spc="-35" dirty="0"/>
              <a:t> </a:t>
            </a:r>
            <a:r>
              <a:rPr spc="45" dirty="0"/>
              <a:t>Raspberry</a:t>
            </a:r>
            <a:r>
              <a:rPr spc="-40" dirty="0"/>
              <a:t> </a:t>
            </a:r>
            <a:r>
              <a:rPr dirty="0"/>
              <a:t>Pi,"</a:t>
            </a:r>
            <a:r>
              <a:rPr spc="-40" dirty="0"/>
              <a:t> </a:t>
            </a:r>
            <a:r>
              <a:rPr spc="-20" dirty="0"/>
              <a:t>2017 </a:t>
            </a:r>
            <a:r>
              <a:rPr dirty="0"/>
              <a:t>IEEE</a:t>
            </a:r>
            <a:r>
              <a:rPr spc="10" dirty="0"/>
              <a:t> </a:t>
            </a:r>
            <a:r>
              <a:rPr spc="-20" dirty="0"/>
              <a:t>13th</a:t>
            </a:r>
            <a:r>
              <a:rPr spc="15" dirty="0"/>
              <a:t> </a:t>
            </a:r>
            <a:r>
              <a:rPr spc="50" dirty="0"/>
              <a:t>Malaysia</a:t>
            </a:r>
            <a:r>
              <a:rPr spc="15" dirty="0"/>
              <a:t> </a:t>
            </a:r>
            <a:r>
              <a:rPr dirty="0"/>
              <a:t>International</a:t>
            </a:r>
            <a:r>
              <a:rPr spc="10" dirty="0"/>
              <a:t> </a:t>
            </a:r>
            <a:r>
              <a:rPr dirty="0"/>
              <a:t>Conference</a:t>
            </a:r>
            <a:r>
              <a:rPr spc="15" dirty="0"/>
              <a:t> </a:t>
            </a:r>
            <a:r>
              <a:rPr spc="75" dirty="0"/>
              <a:t>on</a:t>
            </a:r>
            <a:r>
              <a:rPr spc="15" dirty="0"/>
              <a:t> </a:t>
            </a:r>
            <a:r>
              <a:rPr dirty="0"/>
              <a:t>Communications</a:t>
            </a:r>
            <a:r>
              <a:rPr spc="10" dirty="0"/>
              <a:t> </a:t>
            </a:r>
            <a:r>
              <a:rPr spc="-40" dirty="0"/>
              <a:t>(MICC),</a:t>
            </a:r>
            <a:r>
              <a:rPr spc="15" dirty="0"/>
              <a:t> </a:t>
            </a:r>
            <a:r>
              <a:rPr spc="-80" dirty="0"/>
              <a:t>2017,</a:t>
            </a:r>
            <a:r>
              <a:rPr spc="15" dirty="0"/>
              <a:t> </a:t>
            </a:r>
            <a:r>
              <a:rPr spc="-10" dirty="0"/>
              <a:t>pp.</a:t>
            </a:r>
            <a:r>
              <a:rPr spc="10" dirty="0"/>
              <a:t> </a:t>
            </a:r>
            <a:r>
              <a:rPr spc="-25" dirty="0"/>
              <a:t>101-</a:t>
            </a:r>
            <a:r>
              <a:rPr spc="-50" dirty="0"/>
              <a:t>106,</a:t>
            </a:r>
            <a:r>
              <a:rPr spc="15" dirty="0"/>
              <a:t> </a:t>
            </a:r>
            <a:r>
              <a:rPr spc="-10" dirty="0"/>
              <a:t>doi:</a:t>
            </a:r>
            <a:r>
              <a:rPr spc="15" dirty="0"/>
              <a:t> </a:t>
            </a:r>
            <a:r>
              <a:rPr spc="-10" dirty="0"/>
              <a:t>10.1109/MICC.2017.8311741.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3728" y="7727530"/>
            <a:ext cx="3676650" cy="15379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ct val="125299"/>
              </a:lnSpc>
              <a:spcBef>
                <a:spcPts val="185"/>
              </a:spcBef>
            </a:pPr>
            <a:r>
              <a:rPr sz="2800" spc="-10" dirty="0">
                <a:solidFill>
                  <a:srgbClr val="877BB0"/>
                </a:solidFill>
                <a:latin typeface="Trebuchet MS"/>
                <a:cs typeface="Trebuchet MS"/>
              </a:rPr>
              <a:t>Sharjeel</a:t>
            </a:r>
            <a:r>
              <a:rPr sz="2800" spc="-15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800" spc="-20" dirty="0">
                <a:solidFill>
                  <a:srgbClr val="877BB0"/>
                </a:solidFill>
                <a:latin typeface="Trebuchet MS"/>
                <a:cs typeface="Trebuchet MS"/>
              </a:rPr>
              <a:t>Owais </a:t>
            </a:r>
            <a:r>
              <a:rPr sz="2500" spc="-10" dirty="0">
                <a:solidFill>
                  <a:srgbClr val="877BB0"/>
                </a:solidFill>
                <a:latin typeface="Trebuchet MS"/>
                <a:cs typeface="Trebuchet MS"/>
                <a:hlinkClick r:id="rId2"/>
              </a:rPr>
              <a:t>Sharjeel2001@yahoo.com</a:t>
            </a:r>
            <a:r>
              <a:rPr sz="2500" spc="-10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500" spc="-10" dirty="0">
                <a:solidFill>
                  <a:srgbClr val="877BB0"/>
                </a:solidFill>
                <a:latin typeface="Trebuchet MS"/>
                <a:cs typeface="Trebuchet MS"/>
                <a:hlinkClick r:id="rId3"/>
              </a:rPr>
              <a:t>Sowais@nyit.edu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68855" y="1028700"/>
            <a:ext cx="2694269" cy="233450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22183" y="6936748"/>
            <a:ext cx="2694270" cy="23345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6683" y="7219108"/>
            <a:ext cx="2694270" cy="23345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986434" y="7888823"/>
            <a:ext cx="428624" cy="4286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3004277" y="1554628"/>
            <a:ext cx="3311525" cy="154559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2800" spc="-10" dirty="0">
                <a:solidFill>
                  <a:srgbClr val="877BB0"/>
                </a:solidFill>
                <a:latin typeface="Trebuchet MS"/>
                <a:cs typeface="Trebuchet MS"/>
              </a:rPr>
              <a:t>Alexander</a:t>
            </a:r>
            <a:r>
              <a:rPr sz="2800" spc="-17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877BB0"/>
                </a:solidFill>
                <a:latin typeface="Trebuchet MS"/>
                <a:cs typeface="Trebuchet MS"/>
              </a:rPr>
              <a:t>Impastato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500" spc="-114" dirty="0">
                <a:solidFill>
                  <a:srgbClr val="877BB0"/>
                </a:solidFill>
                <a:latin typeface="Trebuchet MS"/>
                <a:cs typeface="Trebuchet MS"/>
              </a:rPr>
              <a:t>1-</a:t>
            </a:r>
            <a:r>
              <a:rPr sz="2500" spc="-95" dirty="0">
                <a:solidFill>
                  <a:srgbClr val="877BB0"/>
                </a:solidFill>
                <a:latin typeface="Trebuchet MS"/>
                <a:cs typeface="Trebuchet MS"/>
              </a:rPr>
              <a:t>516-</a:t>
            </a:r>
            <a:r>
              <a:rPr sz="2500" dirty="0">
                <a:solidFill>
                  <a:srgbClr val="877BB0"/>
                </a:solidFill>
                <a:latin typeface="Trebuchet MS"/>
                <a:cs typeface="Trebuchet MS"/>
              </a:rPr>
              <a:t>404-</a:t>
            </a:r>
            <a:r>
              <a:rPr sz="2500" spc="-20" dirty="0">
                <a:solidFill>
                  <a:srgbClr val="877BB0"/>
                </a:solidFill>
                <a:latin typeface="Trebuchet MS"/>
                <a:cs typeface="Trebuchet MS"/>
              </a:rPr>
              <a:t>8830</a:t>
            </a:r>
            <a:endParaRPr sz="2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500" spc="-10" dirty="0">
                <a:solidFill>
                  <a:srgbClr val="877BB0"/>
                </a:solidFill>
                <a:latin typeface="Trebuchet MS"/>
                <a:cs typeface="Trebuchet MS"/>
                <a:hlinkClick r:id="rId8"/>
              </a:rPr>
              <a:t>aimpasta@nyit.edu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973733" y="7248710"/>
            <a:ext cx="2788285" cy="154178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-53975" algn="ctr">
              <a:lnSpc>
                <a:spcPct val="125600"/>
              </a:lnSpc>
              <a:spcBef>
                <a:spcPts val="190"/>
              </a:spcBef>
            </a:pPr>
            <a:r>
              <a:rPr sz="2800" spc="55" dirty="0">
                <a:solidFill>
                  <a:srgbClr val="877BB0"/>
                </a:solidFill>
                <a:latin typeface="Trebuchet MS"/>
                <a:cs typeface="Trebuchet MS"/>
              </a:rPr>
              <a:t>Mandip</a:t>
            </a:r>
            <a:r>
              <a:rPr sz="2800" spc="-60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877BB0"/>
                </a:solidFill>
                <a:latin typeface="Trebuchet MS"/>
                <a:cs typeface="Trebuchet MS"/>
              </a:rPr>
              <a:t>Prajapati </a:t>
            </a:r>
            <a:r>
              <a:rPr sz="2500" spc="90" dirty="0">
                <a:solidFill>
                  <a:srgbClr val="877BB0"/>
                </a:solidFill>
                <a:latin typeface="Trebuchet MS"/>
                <a:cs typeface="Trebuchet MS"/>
              </a:rPr>
              <a:t>@ma_ndip </a:t>
            </a:r>
            <a:r>
              <a:rPr sz="2500" spc="-10" dirty="0">
                <a:solidFill>
                  <a:srgbClr val="877BB0"/>
                </a:solidFill>
                <a:latin typeface="Trebuchet MS"/>
                <a:cs typeface="Trebuchet MS"/>
                <a:hlinkClick r:id="rId9"/>
              </a:rPr>
              <a:t>mpraja01@nyit.edu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3983" y="4027500"/>
            <a:ext cx="4466590" cy="566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550" spc="-50" dirty="0">
                <a:solidFill>
                  <a:srgbClr val="F9F1F0"/>
                </a:solidFill>
                <a:latin typeface="Trebuchet MS"/>
                <a:cs typeface="Trebuchet MS"/>
              </a:rPr>
              <a:t>Feel</a:t>
            </a:r>
            <a:r>
              <a:rPr sz="3550" spc="-185" dirty="0">
                <a:solidFill>
                  <a:srgbClr val="F9F1F0"/>
                </a:solidFill>
                <a:latin typeface="Trebuchet MS"/>
                <a:cs typeface="Trebuchet MS"/>
              </a:rPr>
              <a:t> </a:t>
            </a:r>
            <a:r>
              <a:rPr sz="3550" spc="-55" dirty="0">
                <a:solidFill>
                  <a:srgbClr val="F9F1F0"/>
                </a:solidFill>
                <a:latin typeface="Trebuchet MS"/>
                <a:cs typeface="Trebuchet MS"/>
              </a:rPr>
              <a:t>free</a:t>
            </a:r>
            <a:r>
              <a:rPr sz="3550" spc="-185" dirty="0">
                <a:solidFill>
                  <a:srgbClr val="F9F1F0"/>
                </a:solidFill>
                <a:latin typeface="Trebuchet MS"/>
                <a:cs typeface="Trebuchet MS"/>
              </a:rPr>
              <a:t> </a:t>
            </a:r>
            <a:r>
              <a:rPr sz="3550" dirty="0">
                <a:solidFill>
                  <a:srgbClr val="F9F1F0"/>
                </a:solidFill>
                <a:latin typeface="Trebuchet MS"/>
                <a:cs typeface="Trebuchet MS"/>
              </a:rPr>
              <a:t>to</a:t>
            </a:r>
            <a:r>
              <a:rPr sz="3550" spc="-180" dirty="0">
                <a:solidFill>
                  <a:srgbClr val="F9F1F0"/>
                </a:solidFill>
                <a:latin typeface="Trebuchet MS"/>
                <a:cs typeface="Trebuchet MS"/>
              </a:rPr>
              <a:t> </a:t>
            </a:r>
            <a:r>
              <a:rPr sz="3550" dirty="0">
                <a:solidFill>
                  <a:srgbClr val="F9F1F0"/>
                </a:solidFill>
                <a:latin typeface="Trebuchet MS"/>
                <a:cs typeface="Trebuchet MS"/>
              </a:rPr>
              <a:t>reach</a:t>
            </a:r>
            <a:r>
              <a:rPr sz="3550" spc="-185" dirty="0">
                <a:solidFill>
                  <a:srgbClr val="F9F1F0"/>
                </a:solidFill>
                <a:latin typeface="Trebuchet MS"/>
                <a:cs typeface="Trebuchet MS"/>
              </a:rPr>
              <a:t> </a:t>
            </a:r>
            <a:r>
              <a:rPr sz="3550" spc="-60" dirty="0">
                <a:solidFill>
                  <a:srgbClr val="F9F1F0"/>
                </a:solidFill>
                <a:latin typeface="Trebuchet MS"/>
                <a:cs typeface="Trebuchet MS"/>
              </a:rPr>
              <a:t>out!</a:t>
            </a:r>
            <a:endParaRPr sz="355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93983" y="984969"/>
            <a:ext cx="6515100" cy="2535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spc="235" dirty="0">
                <a:solidFill>
                  <a:srgbClr val="FFFFFF"/>
                </a:solidFill>
              </a:rPr>
              <a:t>Do</a:t>
            </a:r>
            <a:r>
              <a:rPr spc="-535" dirty="0">
                <a:solidFill>
                  <a:srgbClr val="FFFFFF"/>
                </a:solidFill>
              </a:rPr>
              <a:t> </a:t>
            </a:r>
            <a:r>
              <a:rPr spc="145" dirty="0">
                <a:solidFill>
                  <a:srgbClr val="FFFFFF"/>
                </a:solidFill>
              </a:rPr>
              <a:t>you</a:t>
            </a:r>
            <a:r>
              <a:rPr spc="-535" dirty="0">
                <a:solidFill>
                  <a:srgbClr val="FFFFFF"/>
                </a:solidFill>
              </a:rPr>
              <a:t> </a:t>
            </a:r>
            <a:r>
              <a:rPr spc="40" dirty="0">
                <a:solidFill>
                  <a:srgbClr val="FFFFFF"/>
                </a:solidFill>
              </a:rPr>
              <a:t>have </a:t>
            </a:r>
            <a:r>
              <a:rPr spc="105" dirty="0">
                <a:solidFill>
                  <a:srgbClr val="FFFFFF"/>
                </a:solidFill>
              </a:rPr>
              <a:t>any</a:t>
            </a:r>
            <a:r>
              <a:rPr spc="-540" dirty="0">
                <a:solidFill>
                  <a:srgbClr val="FFFFFF"/>
                </a:solidFill>
              </a:rPr>
              <a:t> </a:t>
            </a:r>
            <a:r>
              <a:rPr spc="185" dirty="0">
                <a:solidFill>
                  <a:srgbClr val="FFFFFF"/>
                </a:solidFill>
              </a:rPr>
              <a:t>questions?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2105266" y="4451688"/>
            <a:ext cx="4167504" cy="154178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190"/>
              </a:spcBef>
            </a:pPr>
            <a:r>
              <a:rPr sz="2800" dirty="0">
                <a:solidFill>
                  <a:srgbClr val="877BB0"/>
                </a:solidFill>
                <a:latin typeface="Trebuchet MS"/>
                <a:cs typeface="Trebuchet MS"/>
              </a:rPr>
              <a:t>Devin</a:t>
            </a:r>
            <a:r>
              <a:rPr sz="2800" spc="-3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800" spc="-85" dirty="0">
                <a:solidFill>
                  <a:srgbClr val="877BB0"/>
                </a:solidFill>
                <a:latin typeface="Trebuchet MS"/>
                <a:cs typeface="Trebuchet MS"/>
              </a:rPr>
              <a:t>Job-</a:t>
            </a:r>
            <a:r>
              <a:rPr sz="2800" spc="-10" dirty="0">
                <a:solidFill>
                  <a:srgbClr val="877BB0"/>
                </a:solidFill>
                <a:latin typeface="Trebuchet MS"/>
                <a:cs typeface="Trebuchet MS"/>
              </a:rPr>
              <a:t>Kassebaum </a:t>
            </a:r>
            <a:r>
              <a:rPr sz="2500" spc="-10" dirty="0">
                <a:solidFill>
                  <a:srgbClr val="877BB0"/>
                </a:solidFill>
                <a:latin typeface="Trebuchet MS"/>
                <a:cs typeface="Trebuchet MS"/>
                <a:hlinkClick r:id="rId10"/>
              </a:rPr>
              <a:t>devinkassebaum@gmail.com</a:t>
            </a:r>
            <a:r>
              <a:rPr sz="2500" spc="-10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2500" spc="-10" dirty="0">
                <a:solidFill>
                  <a:srgbClr val="877BB0"/>
                </a:solidFill>
                <a:latin typeface="Trebuchet MS"/>
                <a:cs typeface="Trebuchet MS"/>
                <a:hlinkClick r:id="rId11"/>
              </a:rPr>
              <a:t>djobkass@nyit.edu</a:t>
            </a:r>
            <a:endParaRPr sz="2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8468360" cy="10287000"/>
            <a:chOff x="0" y="1"/>
            <a:chExt cx="846836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7607300" cy="8692515"/>
            </a:xfrm>
            <a:custGeom>
              <a:avLst/>
              <a:gdLst/>
              <a:ahLst/>
              <a:cxnLst/>
              <a:rect l="l" t="t" r="r" b="b"/>
              <a:pathLst>
                <a:path w="7607300" h="8692515">
                  <a:moveTo>
                    <a:pt x="5073278" y="8692065"/>
                  </a:moveTo>
                  <a:lnTo>
                    <a:pt x="5833" y="8692065"/>
                  </a:lnTo>
                  <a:lnTo>
                    <a:pt x="0" y="8681954"/>
                  </a:lnTo>
                  <a:lnTo>
                    <a:pt x="0" y="0"/>
                  </a:lnTo>
                  <a:lnTo>
                    <a:pt x="5124849" y="0"/>
                  </a:lnTo>
                  <a:lnTo>
                    <a:pt x="7606856" y="4301040"/>
                  </a:lnTo>
                  <a:lnTo>
                    <a:pt x="5073278" y="86920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05679" y="6674585"/>
              <a:ext cx="5962650" cy="3612515"/>
            </a:xfrm>
            <a:custGeom>
              <a:avLst/>
              <a:gdLst/>
              <a:ahLst/>
              <a:cxnLst/>
              <a:rect l="l" t="t" r="r" b="b"/>
              <a:pathLst>
                <a:path w="5962649" h="3612515">
                  <a:moveTo>
                    <a:pt x="5371025" y="3612415"/>
                  </a:moveTo>
                  <a:lnTo>
                    <a:pt x="591661" y="3612415"/>
                  </a:lnTo>
                  <a:lnTo>
                    <a:pt x="0" y="2586036"/>
                  </a:lnTo>
                  <a:lnTo>
                    <a:pt x="1490641" y="0"/>
                  </a:lnTo>
                  <a:lnTo>
                    <a:pt x="4471799" y="0"/>
                  </a:lnTo>
                  <a:lnTo>
                    <a:pt x="5962649" y="2586036"/>
                  </a:lnTo>
                  <a:lnTo>
                    <a:pt x="5371025" y="3612415"/>
                  </a:lnTo>
                  <a:close/>
                </a:path>
              </a:pathLst>
            </a:custGeom>
            <a:solidFill>
              <a:srgbClr val="877B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3979627"/>
            <a:ext cx="3636645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0" spc="75" dirty="0">
                <a:solidFill>
                  <a:srgbClr val="877BB0"/>
                </a:solidFill>
              </a:rPr>
              <a:t>Agenda</a:t>
            </a:r>
            <a:endParaRPr sz="8500"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96075" y="1616349"/>
            <a:ext cx="171719" cy="17171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96075" y="2436541"/>
            <a:ext cx="171719" cy="17171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796075" y="3188096"/>
            <a:ext cx="171719" cy="17171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96075" y="4034860"/>
            <a:ext cx="171719" cy="17171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796075" y="4830992"/>
            <a:ext cx="171719" cy="17171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796075" y="6410330"/>
            <a:ext cx="171719" cy="17171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796075" y="8531570"/>
            <a:ext cx="171719" cy="17171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796075" y="7799166"/>
            <a:ext cx="171719" cy="17171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796075" y="7047596"/>
            <a:ext cx="171719" cy="17171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796075" y="5677809"/>
            <a:ext cx="171719" cy="17171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1219157" y="1133564"/>
            <a:ext cx="4427220" cy="776097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418465">
              <a:lnSpc>
                <a:spcPct val="126899"/>
              </a:lnSpc>
              <a:spcBef>
                <a:spcPts val="160"/>
              </a:spcBef>
            </a:pPr>
            <a:r>
              <a:rPr sz="4200" spc="-10" dirty="0">
                <a:solidFill>
                  <a:srgbClr val="877BB0"/>
                </a:solidFill>
                <a:latin typeface="Trebuchet MS"/>
                <a:cs typeface="Trebuchet MS"/>
              </a:rPr>
              <a:t>Introduction </a:t>
            </a:r>
            <a:r>
              <a:rPr sz="4200" spc="105" dirty="0">
                <a:solidFill>
                  <a:srgbClr val="877BB0"/>
                </a:solidFill>
                <a:latin typeface="Trebuchet MS"/>
                <a:cs typeface="Trebuchet MS"/>
              </a:rPr>
              <a:t>Mission </a:t>
            </a:r>
            <a:r>
              <a:rPr sz="4200" spc="-10" dirty="0">
                <a:solidFill>
                  <a:srgbClr val="877BB0"/>
                </a:solidFill>
                <a:latin typeface="Trebuchet MS"/>
                <a:cs typeface="Trebuchet MS"/>
              </a:rPr>
              <a:t>Background </a:t>
            </a:r>
            <a:r>
              <a:rPr sz="4200" dirty="0">
                <a:solidFill>
                  <a:srgbClr val="877BB0"/>
                </a:solidFill>
                <a:latin typeface="Trebuchet MS"/>
                <a:cs typeface="Trebuchet MS"/>
              </a:rPr>
              <a:t>Block</a:t>
            </a:r>
            <a:r>
              <a:rPr sz="4200" spc="-80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4200" spc="-10" dirty="0">
                <a:solidFill>
                  <a:srgbClr val="877BB0"/>
                </a:solidFill>
                <a:latin typeface="Trebuchet MS"/>
                <a:cs typeface="Trebuchet MS"/>
              </a:rPr>
              <a:t>Diagram </a:t>
            </a:r>
            <a:r>
              <a:rPr sz="4200" spc="-50" dirty="0">
                <a:solidFill>
                  <a:srgbClr val="877BB0"/>
                </a:solidFill>
                <a:latin typeface="Trebuchet MS"/>
                <a:cs typeface="Trebuchet MS"/>
              </a:rPr>
              <a:t>Flow</a:t>
            </a:r>
            <a:r>
              <a:rPr sz="4200" spc="-24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4200" spc="-20" dirty="0">
                <a:solidFill>
                  <a:srgbClr val="877BB0"/>
                </a:solidFill>
                <a:latin typeface="Trebuchet MS"/>
                <a:cs typeface="Trebuchet MS"/>
              </a:rPr>
              <a:t>Chart </a:t>
            </a:r>
            <a:r>
              <a:rPr sz="4200" dirty="0">
                <a:solidFill>
                  <a:srgbClr val="877BB0"/>
                </a:solidFill>
                <a:latin typeface="Trebuchet MS"/>
                <a:cs typeface="Trebuchet MS"/>
              </a:rPr>
              <a:t>Components</a:t>
            </a:r>
            <a:r>
              <a:rPr sz="4200" spc="32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4200" spc="-20" dirty="0">
                <a:solidFill>
                  <a:srgbClr val="877BB0"/>
                </a:solidFill>
                <a:latin typeface="Trebuchet MS"/>
                <a:cs typeface="Trebuchet MS"/>
              </a:rPr>
              <a:t>List</a:t>
            </a:r>
            <a:endParaRPr sz="4200">
              <a:latin typeface="Trebuchet MS"/>
              <a:cs typeface="Trebuchet MS"/>
            </a:endParaRPr>
          </a:p>
          <a:p>
            <a:pPr marL="12700" marR="5080">
              <a:lnSpc>
                <a:spcPct val="108500"/>
              </a:lnSpc>
              <a:spcBef>
                <a:spcPts val="300"/>
              </a:spcBef>
            </a:pPr>
            <a:r>
              <a:rPr sz="4200" dirty="0">
                <a:solidFill>
                  <a:srgbClr val="877BB0"/>
                </a:solidFill>
                <a:latin typeface="Trebuchet MS"/>
                <a:cs typeface="Trebuchet MS"/>
              </a:rPr>
              <a:t>3D</a:t>
            </a:r>
            <a:r>
              <a:rPr sz="4200" spc="-200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4200" spc="-10" dirty="0">
                <a:solidFill>
                  <a:srgbClr val="877BB0"/>
                </a:solidFill>
                <a:latin typeface="Trebuchet MS"/>
                <a:cs typeface="Trebuchet MS"/>
              </a:rPr>
              <a:t>Representation Conclusion </a:t>
            </a:r>
            <a:r>
              <a:rPr sz="4200" spc="35" dirty="0">
                <a:solidFill>
                  <a:srgbClr val="877BB0"/>
                </a:solidFill>
                <a:latin typeface="Trebuchet MS"/>
                <a:cs typeface="Trebuchet MS"/>
              </a:rPr>
              <a:t>Resources</a:t>
            </a:r>
            <a:endParaRPr sz="4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4200" spc="45" dirty="0">
                <a:solidFill>
                  <a:srgbClr val="877BB0"/>
                </a:solidFill>
                <a:latin typeface="Trebuchet MS"/>
                <a:cs typeface="Trebuchet MS"/>
              </a:rPr>
              <a:t>Questions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0" y="0"/>
            <a:ext cx="3376295" cy="3442970"/>
          </a:xfrm>
          <a:custGeom>
            <a:avLst/>
            <a:gdLst/>
            <a:ahLst/>
            <a:cxnLst/>
            <a:rect l="l" t="t" r="r" b="b"/>
            <a:pathLst>
              <a:path w="3376295" h="3442970">
                <a:moveTo>
                  <a:pt x="3375775" y="1470624"/>
                </a:moveTo>
                <a:lnTo>
                  <a:pt x="1139707" y="3442564"/>
                </a:lnTo>
                <a:lnTo>
                  <a:pt x="0" y="3058286"/>
                </a:lnTo>
                <a:lnTo>
                  <a:pt x="0" y="0"/>
                </a:lnTo>
                <a:lnTo>
                  <a:pt x="3077925" y="0"/>
                </a:lnTo>
                <a:lnTo>
                  <a:pt x="3375775" y="1470624"/>
                </a:lnTo>
                <a:close/>
              </a:path>
            </a:pathLst>
          </a:custGeom>
          <a:solidFill>
            <a:srgbClr val="877BB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1805" y="8198369"/>
            <a:ext cx="17248505" cy="352425"/>
            <a:chOff x="1031805" y="8198369"/>
            <a:chExt cx="17248505" cy="352425"/>
          </a:xfrm>
        </p:grpSpPr>
        <p:sp>
          <p:nvSpPr>
            <p:cNvPr id="3" name="object 3"/>
            <p:cNvSpPr/>
            <p:nvPr/>
          </p:nvSpPr>
          <p:spPr>
            <a:xfrm>
              <a:off x="1278097" y="8372507"/>
              <a:ext cx="17002760" cy="0"/>
            </a:xfrm>
            <a:custGeom>
              <a:avLst/>
              <a:gdLst/>
              <a:ahLst/>
              <a:cxnLst/>
              <a:rect l="l" t="t" r="r" b="b"/>
              <a:pathLst>
                <a:path w="17002760">
                  <a:moveTo>
                    <a:pt x="0" y="0"/>
                  </a:moveTo>
                  <a:lnTo>
                    <a:pt x="17002161" y="0"/>
                  </a:lnTo>
                </a:path>
              </a:pathLst>
            </a:custGeom>
            <a:ln w="19049">
              <a:solidFill>
                <a:srgbClr val="877B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31798" y="8198370"/>
              <a:ext cx="13244194" cy="352425"/>
            </a:xfrm>
            <a:custGeom>
              <a:avLst/>
              <a:gdLst/>
              <a:ahLst/>
              <a:cxnLst/>
              <a:rect l="l" t="t" r="r" b="b"/>
              <a:pathLst>
                <a:path w="13244194" h="352425">
                  <a:moveTo>
                    <a:pt x="381000" y="166674"/>
                  </a:moveTo>
                  <a:lnTo>
                    <a:pt x="285737" y="0"/>
                  </a:lnTo>
                  <a:lnTo>
                    <a:pt x="95250" y="0"/>
                  </a:lnTo>
                  <a:lnTo>
                    <a:pt x="0" y="166674"/>
                  </a:lnTo>
                  <a:lnTo>
                    <a:pt x="95250" y="333349"/>
                  </a:lnTo>
                  <a:lnTo>
                    <a:pt x="285750" y="333349"/>
                  </a:lnTo>
                  <a:lnTo>
                    <a:pt x="381000" y="166674"/>
                  </a:lnTo>
                  <a:close/>
                </a:path>
                <a:path w="13244194" h="352425">
                  <a:moveTo>
                    <a:pt x="4666450" y="166674"/>
                  </a:moveTo>
                  <a:lnTo>
                    <a:pt x="4571187" y="0"/>
                  </a:lnTo>
                  <a:lnTo>
                    <a:pt x="4380700" y="0"/>
                  </a:lnTo>
                  <a:lnTo>
                    <a:pt x="4285450" y="166674"/>
                  </a:lnTo>
                  <a:lnTo>
                    <a:pt x="4380700" y="333349"/>
                  </a:lnTo>
                  <a:lnTo>
                    <a:pt x="4571212" y="333349"/>
                  </a:lnTo>
                  <a:lnTo>
                    <a:pt x="4666450" y="166674"/>
                  </a:lnTo>
                  <a:close/>
                </a:path>
                <a:path w="13244194" h="352425">
                  <a:moveTo>
                    <a:pt x="8955011" y="185724"/>
                  </a:moveTo>
                  <a:lnTo>
                    <a:pt x="8859749" y="19050"/>
                  </a:lnTo>
                  <a:lnTo>
                    <a:pt x="8669261" y="19050"/>
                  </a:lnTo>
                  <a:lnTo>
                    <a:pt x="8574011" y="185724"/>
                  </a:lnTo>
                  <a:lnTo>
                    <a:pt x="8669261" y="352399"/>
                  </a:lnTo>
                  <a:lnTo>
                    <a:pt x="8859761" y="352399"/>
                  </a:lnTo>
                  <a:lnTo>
                    <a:pt x="8955011" y="185724"/>
                  </a:lnTo>
                  <a:close/>
                </a:path>
                <a:path w="13244194" h="352425">
                  <a:moveTo>
                    <a:pt x="13243573" y="166674"/>
                  </a:moveTo>
                  <a:lnTo>
                    <a:pt x="13148310" y="0"/>
                  </a:lnTo>
                  <a:lnTo>
                    <a:pt x="12957810" y="0"/>
                  </a:lnTo>
                  <a:lnTo>
                    <a:pt x="12862573" y="166674"/>
                  </a:lnTo>
                  <a:lnTo>
                    <a:pt x="12957810" y="333349"/>
                  </a:lnTo>
                  <a:lnTo>
                    <a:pt x="13148323" y="333349"/>
                  </a:lnTo>
                  <a:lnTo>
                    <a:pt x="13243573" y="166674"/>
                  </a:lnTo>
                  <a:close/>
                </a:path>
              </a:pathLst>
            </a:custGeom>
            <a:solidFill>
              <a:srgbClr val="877B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19105" y="6380095"/>
            <a:ext cx="3061970" cy="165988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ts val="4270"/>
              </a:lnSpc>
              <a:spcBef>
                <a:spcPts val="259"/>
              </a:spcBef>
            </a:pPr>
            <a:r>
              <a:rPr sz="3600" spc="-10" dirty="0">
                <a:solidFill>
                  <a:srgbClr val="6E6194"/>
                </a:solidFill>
                <a:latin typeface="Trebuchet MS"/>
                <a:cs typeface="Trebuchet MS"/>
              </a:rPr>
              <a:t>Automated </a:t>
            </a:r>
            <a:r>
              <a:rPr sz="3600" dirty="0">
                <a:solidFill>
                  <a:srgbClr val="6E6194"/>
                </a:solidFill>
                <a:latin typeface="Trebuchet MS"/>
                <a:cs typeface="Trebuchet MS"/>
              </a:rPr>
              <a:t>plant</a:t>
            </a:r>
            <a:r>
              <a:rPr sz="3600" spc="5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6E6194"/>
                </a:solidFill>
                <a:latin typeface="Trebuchet MS"/>
                <a:cs typeface="Trebuchet MS"/>
              </a:rPr>
              <a:t>watering </a:t>
            </a:r>
            <a:r>
              <a:rPr sz="3600" spc="70" dirty="0">
                <a:solidFill>
                  <a:srgbClr val="6E6194"/>
                </a:solidFill>
                <a:latin typeface="Trebuchet MS"/>
                <a:cs typeface="Trebuchet MS"/>
              </a:rPr>
              <a:t>system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71776" y="6380095"/>
            <a:ext cx="2038985" cy="165988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ts val="4270"/>
              </a:lnSpc>
              <a:spcBef>
                <a:spcPts val="259"/>
              </a:spcBef>
            </a:pPr>
            <a:r>
              <a:rPr sz="3600" spc="70" dirty="0">
                <a:solidFill>
                  <a:srgbClr val="6E6194"/>
                </a:solidFill>
                <a:latin typeface="Trebuchet MS"/>
                <a:cs typeface="Trebuchet MS"/>
              </a:rPr>
              <a:t>Promotes </a:t>
            </a:r>
            <a:r>
              <a:rPr sz="3600" spc="85" dirty="0">
                <a:solidFill>
                  <a:srgbClr val="6E6194"/>
                </a:solidFill>
                <a:latin typeface="Trebuchet MS"/>
                <a:cs typeface="Trebuchet MS"/>
              </a:rPr>
              <a:t>indoor </a:t>
            </a:r>
            <a:r>
              <a:rPr sz="3600" spc="-10" dirty="0">
                <a:solidFill>
                  <a:srgbClr val="6E6194"/>
                </a:solidFill>
                <a:latin typeface="Trebuchet MS"/>
                <a:cs typeface="Trebuchet MS"/>
              </a:rPr>
              <a:t>Greenary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90110" y="6380095"/>
            <a:ext cx="2824480" cy="165988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ts val="4270"/>
              </a:lnSpc>
              <a:spcBef>
                <a:spcPts val="259"/>
              </a:spcBef>
            </a:pPr>
            <a:r>
              <a:rPr sz="3600" spc="85" dirty="0">
                <a:solidFill>
                  <a:srgbClr val="6E6194"/>
                </a:solidFill>
                <a:latin typeface="Trebuchet MS"/>
                <a:cs typeface="Trebuchet MS"/>
              </a:rPr>
              <a:t>Helps</a:t>
            </a:r>
            <a:r>
              <a:rPr sz="3600" spc="-15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6E6194"/>
                </a:solidFill>
                <a:latin typeface="Trebuchet MS"/>
                <a:cs typeface="Trebuchet MS"/>
              </a:rPr>
              <a:t>to</a:t>
            </a:r>
            <a:r>
              <a:rPr sz="3600" spc="-15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spc="65" dirty="0">
                <a:solidFill>
                  <a:srgbClr val="6E6194"/>
                </a:solidFill>
                <a:latin typeface="Trebuchet MS"/>
                <a:cs typeface="Trebuchet MS"/>
              </a:rPr>
              <a:t>save </a:t>
            </a:r>
            <a:r>
              <a:rPr sz="3600" spc="70" dirty="0">
                <a:solidFill>
                  <a:srgbClr val="6E6194"/>
                </a:solidFill>
                <a:latin typeface="Trebuchet MS"/>
                <a:cs typeface="Trebuchet MS"/>
              </a:rPr>
              <a:t>money</a:t>
            </a:r>
            <a:r>
              <a:rPr sz="3600" spc="-17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spc="85" dirty="0">
                <a:solidFill>
                  <a:srgbClr val="6E6194"/>
                </a:solidFill>
                <a:latin typeface="Trebuchet MS"/>
                <a:cs typeface="Trebuchet MS"/>
              </a:rPr>
              <a:t>and </a:t>
            </a:r>
            <a:r>
              <a:rPr sz="3600" dirty="0">
                <a:solidFill>
                  <a:srgbClr val="6E6194"/>
                </a:solidFill>
                <a:latin typeface="Trebuchet MS"/>
                <a:cs typeface="Trebuchet MS"/>
              </a:rPr>
              <a:t>reduce</a:t>
            </a:r>
            <a:r>
              <a:rPr sz="3600" spc="-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spc="50" dirty="0">
                <a:solidFill>
                  <a:srgbClr val="6E6194"/>
                </a:solidFill>
                <a:latin typeface="Trebuchet MS"/>
                <a:cs typeface="Trebuchet MS"/>
              </a:rPr>
              <a:t>labor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3636" y="6790239"/>
            <a:ext cx="2515235" cy="111696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4270"/>
              </a:lnSpc>
              <a:spcBef>
                <a:spcPts val="254"/>
              </a:spcBef>
            </a:pPr>
            <a:r>
              <a:rPr sz="3600" spc="60" dirty="0">
                <a:solidFill>
                  <a:srgbClr val="6E6194"/>
                </a:solidFill>
                <a:latin typeface="Trebuchet MS"/>
                <a:cs typeface="Trebuchet MS"/>
              </a:rPr>
              <a:t>Pre-</a:t>
            </a:r>
            <a:r>
              <a:rPr sz="3600" spc="-10" dirty="0">
                <a:solidFill>
                  <a:srgbClr val="6E6194"/>
                </a:solidFill>
                <a:latin typeface="Trebuchet MS"/>
                <a:cs typeface="Trebuchet MS"/>
              </a:rPr>
              <a:t>defined </a:t>
            </a:r>
            <a:r>
              <a:rPr sz="3600" spc="40" dirty="0">
                <a:solidFill>
                  <a:srgbClr val="6E6194"/>
                </a:solidFill>
                <a:latin typeface="Trebuchet MS"/>
                <a:cs typeface="Trebuchet MS"/>
              </a:rPr>
              <a:t>path</a:t>
            </a:r>
            <a:endParaRPr sz="36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3660088" y="0"/>
            <a:ext cx="4628515" cy="4895850"/>
            <a:chOff x="13660088" y="0"/>
            <a:chExt cx="4628515" cy="4895850"/>
          </a:xfrm>
        </p:grpSpPr>
        <p:sp>
          <p:nvSpPr>
            <p:cNvPr id="10" name="object 10"/>
            <p:cNvSpPr/>
            <p:nvPr/>
          </p:nvSpPr>
          <p:spPr>
            <a:xfrm>
              <a:off x="16062596" y="2314574"/>
              <a:ext cx="2225675" cy="2581275"/>
            </a:xfrm>
            <a:custGeom>
              <a:avLst/>
              <a:gdLst/>
              <a:ahLst/>
              <a:cxnLst/>
              <a:rect l="l" t="t" r="r" b="b"/>
              <a:pathLst>
                <a:path w="2225675" h="2581275">
                  <a:moveTo>
                    <a:pt x="2225404" y="2581274"/>
                  </a:moveTo>
                  <a:lnTo>
                    <a:pt x="745305" y="2581274"/>
                  </a:lnTo>
                  <a:lnTo>
                    <a:pt x="0" y="1290637"/>
                  </a:lnTo>
                  <a:lnTo>
                    <a:pt x="745305" y="0"/>
                  </a:lnTo>
                  <a:lnTo>
                    <a:pt x="2225404" y="0"/>
                  </a:lnTo>
                  <a:lnTo>
                    <a:pt x="2225404" y="2581274"/>
                  </a:lnTo>
                  <a:close/>
                </a:path>
              </a:pathLst>
            </a:custGeom>
            <a:solidFill>
              <a:srgbClr val="877B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660088" y="0"/>
              <a:ext cx="4200525" cy="3503295"/>
            </a:xfrm>
            <a:custGeom>
              <a:avLst/>
              <a:gdLst/>
              <a:ahLst/>
              <a:cxnLst/>
              <a:rect l="l" t="t" r="r" b="b"/>
              <a:pathLst>
                <a:path w="4200525" h="3503295">
                  <a:moveTo>
                    <a:pt x="3150416" y="3503267"/>
                  </a:moveTo>
                  <a:lnTo>
                    <a:pt x="1050107" y="3503267"/>
                  </a:lnTo>
                  <a:lnTo>
                    <a:pt x="0" y="1683993"/>
                  </a:lnTo>
                  <a:lnTo>
                    <a:pt x="972021" y="0"/>
                  </a:lnTo>
                  <a:lnTo>
                    <a:pt x="3228364" y="0"/>
                  </a:lnTo>
                  <a:lnTo>
                    <a:pt x="4200524" y="1683993"/>
                  </a:lnTo>
                  <a:lnTo>
                    <a:pt x="3150416" y="3503267"/>
                  </a:lnTo>
                  <a:close/>
                </a:path>
              </a:pathLst>
            </a:custGeom>
            <a:solidFill>
              <a:srgbClr val="F9F1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208707" y="0"/>
              <a:ext cx="2079625" cy="1078230"/>
            </a:xfrm>
            <a:custGeom>
              <a:avLst/>
              <a:gdLst/>
              <a:ahLst/>
              <a:cxnLst/>
              <a:rect l="l" t="t" r="r" b="b"/>
              <a:pathLst>
                <a:path w="2079625" h="1078230">
                  <a:moveTo>
                    <a:pt x="1864539" y="1078200"/>
                  </a:moveTo>
                  <a:lnTo>
                    <a:pt x="621485" y="1078200"/>
                  </a:lnTo>
                  <a:lnTo>
                    <a:pt x="0" y="1875"/>
                  </a:lnTo>
                  <a:lnTo>
                    <a:pt x="1082" y="0"/>
                  </a:lnTo>
                  <a:lnTo>
                    <a:pt x="2079292" y="0"/>
                  </a:lnTo>
                  <a:lnTo>
                    <a:pt x="2079292" y="706276"/>
                  </a:lnTo>
                  <a:lnTo>
                    <a:pt x="1864539" y="1078200"/>
                  </a:lnTo>
                  <a:close/>
                </a:path>
              </a:pathLst>
            </a:custGeom>
            <a:solidFill>
              <a:srgbClr val="6AB5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016000" y="700726"/>
            <a:ext cx="9017000" cy="4371340"/>
          </a:xfrm>
          <a:prstGeom prst="rect">
            <a:avLst/>
          </a:prstGeom>
        </p:spPr>
        <p:txBody>
          <a:bodyPr vert="horz" wrap="square" lIns="0" tIns="2387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sz="8500" spc="-10" dirty="0"/>
              <a:t>Introduction</a:t>
            </a:r>
            <a:endParaRPr sz="8500"/>
          </a:p>
          <a:p>
            <a:pPr marL="12700" marR="5080">
              <a:lnSpc>
                <a:spcPct val="100000"/>
              </a:lnSpc>
              <a:spcBef>
                <a:spcPts val="1830"/>
              </a:spcBef>
            </a:pPr>
            <a:r>
              <a:rPr sz="8500" spc="-45" dirty="0">
                <a:solidFill>
                  <a:srgbClr val="FFFFFF"/>
                </a:solidFill>
              </a:rPr>
              <a:t>What</a:t>
            </a:r>
            <a:r>
              <a:rPr sz="8500" spc="-585" dirty="0">
                <a:solidFill>
                  <a:srgbClr val="FFFFFF"/>
                </a:solidFill>
              </a:rPr>
              <a:t> </a:t>
            </a:r>
            <a:r>
              <a:rPr sz="8500" spc="250" dirty="0">
                <a:solidFill>
                  <a:srgbClr val="FFFFFF"/>
                </a:solidFill>
              </a:rPr>
              <a:t>is</a:t>
            </a:r>
            <a:r>
              <a:rPr sz="8500" spc="-585" dirty="0">
                <a:solidFill>
                  <a:srgbClr val="FFFFFF"/>
                </a:solidFill>
              </a:rPr>
              <a:t> </a:t>
            </a:r>
            <a:r>
              <a:rPr sz="8500" spc="95" dirty="0">
                <a:solidFill>
                  <a:srgbClr val="FFFFFF"/>
                </a:solidFill>
              </a:rPr>
              <a:t>Aquabot</a:t>
            </a:r>
            <a:r>
              <a:rPr sz="8500" spc="-580" dirty="0">
                <a:solidFill>
                  <a:srgbClr val="FFFFFF"/>
                </a:solidFill>
              </a:rPr>
              <a:t> </a:t>
            </a:r>
            <a:r>
              <a:rPr sz="8500" spc="310" dirty="0">
                <a:solidFill>
                  <a:srgbClr val="FFFFFF"/>
                </a:solidFill>
              </a:rPr>
              <a:t>&amp; </a:t>
            </a:r>
            <a:r>
              <a:rPr sz="8500" spc="-45" dirty="0">
                <a:solidFill>
                  <a:srgbClr val="FFFFFF"/>
                </a:solidFill>
              </a:rPr>
              <a:t>What</a:t>
            </a:r>
            <a:r>
              <a:rPr sz="8500" spc="-585" dirty="0">
                <a:solidFill>
                  <a:srgbClr val="FFFFFF"/>
                </a:solidFill>
              </a:rPr>
              <a:t> </a:t>
            </a:r>
            <a:r>
              <a:rPr sz="8500" spc="280" dirty="0">
                <a:solidFill>
                  <a:srgbClr val="FFFFFF"/>
                </a:solidFill>
              </a:rPr>
              <a:t>does</a:t>
            </a:r>
            <a:r>
              <a:rPr sz="8500" spc="-585" dirty="0">
                <a:solidFill>
                  <a:srgbClr val="FFFFFF"/>
                </a:solidFill>
              </a:rPr>
              <a:t> </a:t>
            </a:r>
            <a:r>
              <a:rPr sz="8500" spc="-165" dirty="0">
                <a:solidFill>
                  <a:srgbClr val="FFFFFF"/>
                </a:solidFill>
              </a:rPr>
              <a:t>it</a:t>
            </a:r>
            <a:r>
              <a:rPr sz="8500" spc="-580" dirty="0">
                <a:solidFill>
                  <a:srgbClr val="FFFFFF"/>
                </a:solidFill>
              </a:rPr>
              <a:t> </a:t>
            </a:r>
            <a:r>
              <a:rPr sz="8500" spc="450" dirty="0">
                <a:solidFill>
                  <a:srgbClr val="FFFFFF"/>
                </a:solidFill>
              </a:rPr>
              <a:t>do?</a:t>
            </a:r>
            <a:endParaRPr sz="8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000999"/>
            <a:ext cx="6541770" cy="6286500"/>
            <a:chOff x="0" y="4000999"/>
            <a:chExt cx="6541770" cy="6286500"/>
          </a:xfrm>
        </p:grpSpPr>
        <p:sp>
          <p:nvSpPr>
            <p:cNvPr id="3" name="object 3"/>
            <p:cNvSpPr/>
            <p:nvPr/>
          </p:nvSpPr>
          <p:spPr>
            <a:xfrm>
              <a:off x="0" y="4786916"/>
              <a:ext cx="3679825" cy="4314825"/>
            </a:xfrm>
            <a:custGeom>
              <a:avLst/>
              <a:gdLst/>
              <a:ahLst/>
              <a:cxnLst/>
              <a:rect l="l" t="t" r="r" b="b"/>
              <a:pathLst>
                <a:path w="3679825" h="4314825">
                  <a:moveTo>
                    <a:pt x="0" y="0"/>
                  </a:moveTo>
                  <a:lnTo>
                    <a:pt x="2433989" y="0"/>
                  </a:lnTo>
                  <a:lnTo>
                    <a:pt x="3679357" y="2157412"/>
                  </a:lnTo>
                  <a:lnTo>
                    <a:pt x="2433989" y="4314824"/>
                  </a:lnTo>
                  <a:lnTo>
                    <a:pt x="0" y="43148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61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64709" y="7472805"/>
              <a:ext cx="3476625" cy="2814320"/>
            </a:xfrm>
            <a:custGeom>
              <a:avLst/>
              <a:gdLst/>
              <a:ahLst/>
              <a:cxnLst/>
              <a:rect l="l" t="t" r="r" b="b"/>
              <a:pathLst>
                <a:path w="3476625" h="2814320">
                  <a:moveTo>
                    <a:pt x="869125" y="0"/>
                  </a:moveTo>
                  <a:lnTo>
                    <a:pt x="2607499" y="0"/>
                  </a:lnTo>
                  <a:lnTo>
                    <a:pt x="3476624" y="1504949"/>
                  </a:lnTo>
                  <a:lnTo>
                    <a:pt x="2720508" y="2814193"/>
                  </a:lnTo>
                  <a:lnTo>
                    <a:pt x="756222" y="2814193"/>
                  </a:lnTo>
                  <a:lnTo>
                    <a:pt x="0" y="1504949"/>
                  </a:lnTo>
                  <a:lnTo>
                    <a:pt x="869125" y="0"/>
                  </a:lnTo>
                  <a:close/>
                </a:path>
              </a:pathLst>
            </a:custGeom>
            <a:solidFill>
              <a:srgbClr val="F9F1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7853" y="4001007"/>
              <a:ext cx="4281170" cy="6286500"/>
            </a:xfrm>
            <a:custGeom>
              <a:avLst/>
              <a:gdLst/>
              <a:ahLst/>
              <a:cxnLst/>
              <a:rect l="l" t="t" r="r" b="b"/>
              <a:pathLst>
                <a:path w="4281170" h="6286500">
                  <a:moveTo>
                    <a:pt x="3381375" y="5258028"/>
                  </a:moveTo>
                  <a:lnTo>
                    <a:pt x="2536063" y="3795941"/>
                  </a:lnTo>
                  <a:lnTo>
                    <a:pt x="845312" y="3795941"/>
                  </a:lnTo>
                  <a:lnTo>
                    <a:pt x="0" y="5258028"/>
                  </a:lnTo>
                  <a:lnTo>
                    <a:pt x="594423" y="6285992"/>
                  </a:lnTo>
                  <a:lnTo>
                    <a:pt x="2787027" y="6285992"/>
                  </a:lnTo>
                  <a:lnTo>
                    <a:pt x="3381375" y="5258028"/>
                  </a:lnTo>
                  <a:close/>
                </a:path>
                <a:path w="4281170" h="6286500">
                  <a:moveTo>
                    <a:pt x="4280662" y="781037"/>
                  </a:moveTo>
                  <a:lnTo>
                    <a:pt x="3830624" y="0"/>
                  </a:lnTo>
                  <a:lnTo>
                    <a:pt x="2930487" y="0"/>
                  </a:lnTo>
                  <a:lnTo>
                    <a:pt x="2480437" y="781037"/>
                  </a:lnTo>
                  <a:lnTo>
                    <a:pt x="2930537" y="1562074"/>
                  </a:lnTo>
                  <a:lnTo>
                    <a:pt x="3830624" y="1562074"/>
                  </a:lnTo>
                  <a:lnTo>
                    <a:pt x="4280662" y="781037"/>
                  </a:lnTo>
                  <a:close/>
                </a:path>
              </a:pathLst>
            </a:custGeom>
            <a:solidFill>
              <a:srgbClr val="877B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70808" y="1271841"/>
            <a:ext cx="4074501" cy="411185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99412" y="2937706"/>
            <a:ext cx="171450" cy="17144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99412" y="3766381"/>
            <a:ext cx="171450" cy="17144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06215" y="4338737"/>
            <a:ext cx="4074501" cy="411185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598669" y="2446795"/>
            <a:ext cx="5781675" cy="4168775"/>
          </a:xfrm>
          <a:prstGeom prst="rect">
            <a:avLst/>
          </a:prstGeom>
        </p:spPr>
        <p:txBody>
          <a:bodyPr vert="horz" wrap="square" lIns="0" tIns="284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40"/>
              </a:spcBef>
            </a:pPr>
            <a:r>
              <a:rPr sz="3650" b="1" spc="135" dirty="0">
                <a:solidFill>
                  <a:srgbClr val="6E6194"/>
                </a:solidFill>
                <a:latin typeface="Calibri"/>
                <a:cs typeface="Calibri"/>
              </a:rPr>
              <a:t>Reduce</a:t>
            </a:r>
            <a:r>
              <a:rPr sz="3650" b="1" spc="16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3650" b="1" spc="195" dirty="0">
                <a:solidFill>
                  <a:srgbClr val="6E6194"/>
                </a:solidFill>
                <a:latin typeface="Calibri"/>
                <a:cs typeface="Calibri"/>
              </a:rPr>
              <a:t>Stress</a:t>
            </a:r>
            <a:endParaRPr sz="3650">
              <a:latin typeface="Calibri"/>
              <a:cs typeface="Calibri"/>
            </a:endParaRPr>
          </a:p>
          <a:p>
            <a:pPr marL="12700" marR="5080">
              <a:lnSpc>
                <a:spcPts val="6530"/>
              </a:lnSpc>
              <a:spcBef>
                <a:spcPts val="570"/>
              </a:spcBef>
            </a:pPr>
            <a:r>
              <a:rPr sz="3650" b="1" spc="195" dirty="0">
                <a:solidFill>
                  <a:srgbClr val="6E6194"/>
                </a:solidFill>
                <a:latin typeface="Calibri"/>
                <a:cs typeface="Calibri"/>
              </a:rPr>
              <a:t>Cut</a:t>
            </a:r>
            <a:r>
              <a:rPr sz="3650" b="1" spc="9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3650" b="1" spc="145" dirty="0">
                <a:solidFill>
                  <a:srgbClr val="6E6194"/>
                </a:solidFill>
                <a:latin typeface="Calibri"/>
                <a:cs typeface="Calibri"/>
              </a:rPr>
              <a:t>Down</a:t>
            </a:r>
            <a:r>
              <a:rPr sz="3650" b="1" spc="9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3650" b="1" spc="150" dirty="0">
                <a:solidFill>
                  <a:srgbClr val="6E6194"/>
                </a:solidFill>
                <a:latin typeface="Calibri"/>
                <a:cs typeface="Calibri"/>
              </a:rPr>
              <a:t>On</a:t>
            </a:r>
            <a:r>
              <a:rPr sz="3650" b="1" spc="95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3650" b="1" spc="-105" dirty="0">
                <a:solidFill>
                  <a:srgbClr val="6E6194"/>
                </a:solidFill>
                <a:latin typeface="Calibri"/>
                <a:cs typeface="Calibri"/>
              </a:rPr>
              <a:t>SicTh</a:t>
            </a:r>
            <a:r>
              <a:rPr sz="3650" b="1" spc="9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3650" b="1" spc="200" dirty="0">
                <a:solidFill>
                  <a:srgbClr val="6E6194"/>
                </a:solidFill>
                <a:latin typeface="Calibri"/>
                <a:cs typeface="Calibri"/>
              </a:rPr>
              <a:t>Days </a:t>
            </a:r>
            <a:r>
              <a:rPr sz="3650" b="1" spc="180" dirty="0">
                <a:solidFill>
                  <a:srgbClr val="6E6194"/>
                </a:solidFill>
                <a:latin typeface="Calibri"/>
                <a:cs typeface="Calibri"/>
              </a:rPr>
              <a:t>Increases</a:t>
            </a:r>
            <a:r>
              <a:rPr sz="3650" b="1" spc="175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3650" b="1" spc="210" dirty="0">
                <a:solidFill>
                  <a:srgbClr val="6E6194"/>
                </a:solidFill>
                <a:latin typeface="Calibri"/>
                <a:cs typeface="Calibri"/>
              </a:rPr>
              <a:t>Productivity</a:t>
            </a:r>
            <a:r>
              <a:rPr sz="3650" b="1" spc="175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3650" b="1" spc="180" dirty="0">
                <a:solidFill>
                  <a:srgbClr val="6E6194"/>
                </a:solidFill>
                <a:latin typeface="Calibri"/>
                <a:cs typeface="Calibri"/>
              </a:rPr>
              <a:t>and </a:t>
            </a:r>
            <a:r>
              <a:rPr sz="3650" b="1" spc="204" dirty="0">
                <a:solidFill>
                  <a:srgbClr val="6E6194"/>
                </a:solidFill>
                <a:latin typeface="Calibri"/>
                <a:cs typeface="Calibri"/>
              </a:rPr>
              <a:t>Creativity</a:t>
            </a:r>
            <a:r>
              <a:rPr sz="3650" b="1" spc="155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3650" b="1" spc="70" dirty="0">
                <a:solidFill>
                  <a:srgbClr val="6E6194"/>
                </a:solidFill>
                <a:latin typeface="Calibri"/>
                <a:cs typeface="Calibri"/>
              </a:rPr>
              <a:t>(15%)</a:t>
            </a:r>
            <a:endParaRPr sz="3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3650" b="1" spc="180" dirty="0">
                <a:solidFill>
                  <a:srgbClr val="6E6194"/>
                </a:solidFill>
                <a:latin typeface="Calibri"/>
                <a:cs typeface="Calibri"/>
              </a:rPr>
              <a:t>Save</a:t>
            </a:r>
            <a:r>
              <a:rPr sz="3650" b="1" spc="155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3650" b="1" spc="135" dirty="0">
                <a:solidFill>
                  <a:srgbClr val="6E6194"/>
                </a:solidFill>
                <a:latin typeface="Calibri"/>
                <a:cs typeface="Calibri"/>
              </a:rPr>
              <a:t>Money</a:t>
            </a:r>
            <a:r>
              <a:rPr sz="3650" b="1" spc="155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3650" b="1" spc="204" dirty="0">
                <a:solidFill>
                  <a:srgbClr val="6E6194"/>
                </a:solidFill>
                <a:latin typeface="Calibri"/>
                <a:cs typeface="Calibri"/>
              </a:rPr>
              <a:t>and</a:t>
            </a:r>
            <a:r>
              <a:rPr sz="3650" b="1" spc="160" dirty="0">
                <a:solidFill>
                  <a:srgbClr val="6E6194"/>
                </a:solidFill>
                <a:latin typeface="Calibri"/>
                <a:cs typeface="Calibri"/>
              </a:rPr>
              <a:t> </a:t>
            </a:r>
            <a:r>
              <a:rPr sz="3650" b="1" spc="254" dirty="0">
                <a:solidFill>
                  <a:srgbClr val="6E6194"/>
                </a:solidFill>
                <a:latin typeface="Calibri"/>
                <a:cs typeface="Calibri"/>
              </a:rPr>
              <a:t>Time</a:t>
            </a:r>
            <a:endParaRPr sz="36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1103" y="4945439"/>
            <a:ext cx="2962274" cy="504824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16000" y="927134"/>
            <a:ext cx="3698875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0" spc="245" dirty="0"/>
              <a:t>Mission</a:t>
            </a:r>
            <a:endParaRPr sz="8500"/>
          </a:p>
        </p:txBody>
      </p:sp>
      <p:sp>
        <p:nvSpPr>
          <p:cNvPr id="13" name="object 13"/>
          <p:cNvSpPr txBox="1"/>
          <p:nvPr/>
        </p:nvSpPr>
        <p:spPr>
          <a:xfrm>
            <a:off x="8856566" y="8924497"/>
            <a:ext cx="7260590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i="1" dirty="0">
                <a:solidFill>
                  <a:srgbClr val="FFFFFF"/>
                </a:solidFill>
                <a:latin typeface="Trebuchet MS"/>
                <a:cs typeface="Trebuchet MS"/>
              </a:rPr>
              <a:t>"To</a:t>
            </a:r>
            <a:r>
              <a:rPr sz="2850" i="1" spc="-1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i="1" spc="-25" dirty="0">
                <a:solidFill>
                  <a:srgbClr val="FFFFFF"/>
                </a:solidFill>
                <a:latin typeface="Trebuchet MS"/>
                <a:cs typeface="Trebuchet MS"/>
              </a:rPr>
              <a:t>Plant</a:t>
            </a:r>
            <a:r>
              <a:rPr sz="2850" i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i="1" spc="1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50" i="1" spc="-1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i="1" dirty="0">
                <a:solidFill>
                  <a:srgbClr val="FFFFFF"/>
                </a:solidFill>
                <a:latin typeface="Trebuchet MS"/>
                <a:cs typeface="Trebuchet MS"/>
              </a:rPr>
              <a:t>garden</a:t>
            </a:r>
            <a:r>
              <a:rPr sz="2850" i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i="1" dirty="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sz="2850" i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i="1" spc="-4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2850" i="1" spc="-1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i="1" spc="-55" dirty="0">
                <a:solidFill>
                  <a:srgbClr val="FFFFFF"/>
                </a:solidFill>
                <a:latin typeface="Trebuchet MS"/>
                <a:cs typeface="Trebuchet MS"/>
              </a:rPr>
              <a:t>Believe</a:t>
            </a:r>
            <a:r>
              <a:rPr sz="2850" i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i="1" spc="-35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850" i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i="1" spc="-10" dirty="0">
                <a:solidFill>
                  <a:srgbClr val="FFFFFF"/>
                </a:solidFill>
                <a:latin typeface="Trebuchet MS"/>
                <a:cs typeface="Trebuchet MS"/>
              </a:rPr>
              <a:t>Tomorrow"</a:t>
            </a:r>
            <a:endParaRPr sz="28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078001"/>
            <a:ext cx="6196965" cy="4209415"/>
            <a:chOff x="0" y="6078001"/>
            <a:chExt cx="6196965" cy="4209415"/>
          </a:xfrm>
        </p:grpSpPr>
        <p:sp>
          <p:nvSpPr>
            <p:cNvPr id="3" name="object 3"/>
            <p:cNvSpPr/>
            <p:nvPr/>
          </p:nvSpPr>
          <p:spPr>
            <a:xfrm>
              <a:off x="0" y="6078001"/>
              <a:ext cx="2818765" cy="4209415"/>
            </a:xfrm>
            <a:custGeom>
              <a:avLst/>
              <a:gdLst/>
              <a:ahLst/>
              <a:cxnLst/>
              <a:rect l="l" t="t" r="r" b="b"/>
              <a:pathLst>
                <a:path w="2818765" h="4209415">
                  <a:moveTo>
                    <a:pt x="1983054" y="4208997"/>
                  </a:moveTo>
                  <a:lnTo>
                    <a:pt x="0" y="4208997"/>
                  </a:lnTo>
                  <a:lnTo>
                    <a:pt x="0" y="0"/>
                  </a:lnTo>
                  <a:lnTo>
                    <a:pt x="1223050" y="0"/>
                  </a:lnTo>
                  <a:lnTo>
                    <a:pt x="2818656" y="2762241"/>
                  </a:lnTo>
                  <a:lnTo>
                    <a:pt x="1983054" y="4208997"/>
                  </a:lnTo>
                  <a:close/>
                </a:path>
              </a:pathLst>
            </a:custGeom>
            <a:solidFill>
              <a:srgbClr val="877B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71665" y="7004493"/>
              <a:ext cx="3038475" cy="2628900"/>
            </a:xfrm>
            <a:custGeom>
              <a:avLst/>
              <a:gdLst/>
              <a:ahLst/>
              <a:cxnLst/>
              <a:rect l="l" t="t" r="r" b="b"/>
              <a:pathLst>
                <a:path w="3038475" h="2628900">
                  <a:moveTo>
                    <a:pt x="2278882" y="2628895"/>
                  </a:moveTo>
                  <a:lnTo>
                    <a:pt x="759592" y="2628895"/>
                  </a:lnTo>
                  <a:lnTo>
                    <a:pt x="0" y="1314447"/>
                  </a:lnTo>
                  <a:lnTo>
                    <a:pt x="759592" y="0"/>
                  </a:lnTo>
                  <a:lnTo>
                    <a:pt x="2278776" y="0"/>
                  </a:lnTo>
                  <a:lnTo>
                    <a:pt x="3038475" y="1314447"/>
                  </a:lnTo>
                  <a:lnTo>
                    <a:pt x="2278882" y="2628895"/>
                  </a:lnTo>
                  <a:close/>
                </a:path>
              </a:pathLst>
            </a:custGeom>
            <a:solidFill>
              <a:srgbClr val="F9F1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53491" y="8956750"/>
              <a:ext cx="2143125" cy="1330325"/>
            </a:xfrm>
            <a:custGeom>
              <a:avLst/>
              <a:gdLst/>
              <a:ahLst/>
              <a:cxnLst/>
              <a:rect l="l" t="t" r="r" b="b"/>
              <a:pathLst>
                <a:path w="2143125" h="1330325">
                  <a:moveTo>
                    <a:pt x="1911461" y="1330249"/>
                  </a:moveTo>
                  <a:lnTo>
                    <a:pt x="231663" y="1330249"/>
                  </a:lnTo>
                  <a:lnTo>
                    <a:pt x="0" y="928687"/>
                  </a:lnTo>
                  <a:lnTo>
                    <a:pt x="535762" y="0"/>
                  </a:lnTo>
                  <a:lnTo>
                    <a:pt x="1607287" y="0"/>
                  </a:lnTo>
                  <a:lnTo>
                    <a:pt x="2143125" y="928687"/>
                  </a:lnTo>
                  <a:lnTo>
                    <a:pt x="1911461" y="1330249"/>
                  </a:lnTo>
                  <a:close/>
                </a:path>
              </a:pathLst>
            </a:custGeom>
            <a:solidFill>
              <a:srgbClr val="877B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30790" y="1028700"/>
            <a:ext cx="4524374" cy="440054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499588" y="2962416"/>
            <a:ext cx="16759555" cy="6922770"/>
            <a:chOff x="499588" y="2962416"/>
            <a:chExt cx="16759555" cy="692277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04978" y="5951061"/>
              <a:ext cx="11353798" cy="39338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9588" y="2962416"/>
              <a:ext cx="5381624" cy="298132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21373" y="1057973"/>
            <a:ext cx="7214234" cy="1610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400" spc="235" dirty="0">
                <a:solidFill>
                  <a:srgbClr val="877BB0"/>
                </a:solidFill>
                <a:latin typeface="Trebuchet MS"/>
                <a:cs typeface="Trebuchet MS"/>
              </a:rPr>
              <a:t>Background</a:t>
            </a:r>
            <a:endParaRPr sz="104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44186" y="5310868"/>
            <a:ext cx="570484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00" dirty="0">
                <a:solidFill>
                  <a:srgbClr val="877BB0"/>
                </a:solidFill>
                <a:latin typeface="Trebuchet MS"/>
                <a:cs typeface="Trebuchet MS"/>
              </a:rPr>
              <a:t>Robotic</a:t>
            </a:r>
            <a:r>
              <a:rPr sz="3800" spc="-21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3800" dirty="0">
                <a:solidFill>
                  <a:srgbClr val="877BB0"/>
                </a:solidFill>
                <a:latin typeface="Trebuchet MS"/>
                <a:cs typeface="Trebuchet MS"/>
              </a:rPr>
              <a:t>Plant</a:t>
            </a:r>
            <a:r>
              <a:rPr sz="3800" spc="-21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3800" spc="-50" dirty="0">
                <a:solidFill>
                  <a:srgbClr val="877BB0"/>
                </a:solidFill>
                <a:latin typeface="Trebuchet MS"/>
                <a:cs typeface="Trebuchet MS"/>
              </a:rPr>
              <a:t>Care</a:t>
            </a:r>
            <a:r>
              <a:rPr sz="3800" spc="-215" dirty="0">
                <a:solidFill>
                  <a:srgbClr val="877BB0"/>
                </a:solidFill>
                <a:latin typeface="Trebuchet MS"/>
                <a:cs typeface="Trebuchet MS"/>
              </a:rPr>
              <a:t> </a:t>
            </a:r>
            <a:r>
              <a:rPr sz="3800" spc="50" dirty="0">
                <a:solidFill>
                  <a:srgbClr val="877BB0"/>
                </a:solidFill>
                <a:latin typeface="Trebuchet MS"/>
                <a:cs typeface="Trebuchet MS"/>
              </a:rPr>
              <a:t>System</a:t>
            </a:r>
            <a:endParaRPr sz="38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478866" y="484161"/>
            <a:ext cx="1277620" cy="5238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250" spc="-10" dirty="0">
                <a:solidFill>
                  <a:srgbClr val="877BB0"/>
                </a:solidFill>
                <a:latin typeface="Trebuchet MS"/>
                <a:cs typeface="Trebuchet MS"/>
              </a:rPr>
              <a:t>PotPet</a:t>
            </a:r>
            <a:endParaRPr sz="32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495520" cy="9793605"/>
            <a:chOff x="0" y="0"/>
            <a:chExt cx="17495520" cy="9793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27442" y="1639836"/>
              <a:ext cx="9667874" cy="81533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562465" cy="2548255"/>
            </a:xfrm>
            <a:custGeom>
              <a:avLst/>
              <a:gdLst/>
              <a:ahLst/>
              <a:cxnLst/>
              <a:rect l="l" t="t" r="r" b="b"/>
              <a:pathLst>
                <a:path w="9562465" h="2548255">
                  <a:moveTo>
                    <a:pt x="0" y="0"/>
                  </a:moveTo>
                  <a:lnTo>
                    <a:pt x="9562057" y="0"/>
                  </a:lnTo>
                  <a:lnTo>
                    <a:pt x="8092325" y="2547840"/>
                  </a:lnTo>
                  <a:lnTo>
                    <a:pt x="0" y="2547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4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11723" y="0"/>
              <a:ext cx="2695575" cy="1468120"/>
            </a:xfrm>
            <a:custGeom>
              <a:avLst/>
              <a:gdLst/>
              <a:ahLst/>
              <a:cxnLst/>
              <a:rect l="l" t="t" r="r" b="b"/>
              <a:pathLst>
                <a:path w="2695575" h="1468120">
                  <a:moveTo>
                    <a:pt x="2021645" y="1467911"/>
                  </a:moveTo>
                  <a:lnTo>
                    <a:pt x="673928" y="1467911"/>
                  </a:lnTo>
                  <a:lnTo>
                    <a:pt x="0" y="301099"/>
                  </a:lnTo>
                  <a:lnTo>
                    <a:pt x="173909" y="0"/>
                  </a:lnTo>
                  <a:lnTo>
                    <a:pt x="2521665" y="0"/>
                  </a:lnTo>
                  <a:lnTo>
                    <a:pt x="2695574" y="301099"/>
                  </a:lnTo>
                  <a:lnTo>
                    <a:pt x="2021645" y="1467911"/>
                  </a:lnTo>
                  <a:close/>
                </a:path>
              </a:pathLst>
            </a:custGeom>
            <a:solidFill>
              <a:srgbClr val="6E61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958850"/>
            <a:ext cx="49307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60" dirty="0">
                <a:solidFill>
                  <a:srgbClr val="877BB0"/>
                </a:solidFill>
              </a:rPr>
              <a:t>Block</a:t>
            </a:r>
            <a:r>
              <a:rPr sz="6000" spc="-430" dirty="0">
                <a:solidFill>
                  <a:srgbClr val="877BB0"/>
                </a:solidFill>
              </a:rPr>
              <a:t> </a:t>
            </a:r>
            <a:r>
              <a:rPr sz="6000" spc="35" dirty="0">
                <a:solidFill>
                  <a:srgbClr val="877BB0"/>
                </a:solidFill>
              </a:rPr>
              <a:t>Diagram</a:t>
            </a:r>
            <a:endParaRPr sz="6000"/>
          </a:p>
        </p:txBody>
      </p:sp>
      <p:grpSp>
        <p:nvGrpSpPr>
          <p:cNvPr id="7" name="object 7"/>
          <p:cNvGrpSpPr/>
          <p:nvPr/>
        </p:nvGrpSpPr>
        <p:grpSpPr>
          <a:xfrm>
            <a:off x="1171316" y="4058676"/>
            <a:ext cx="163830" cy="5127625"/>
            <a:chOff x="1171316" y="4058676"/>
            <a:chExt cx="163830" cy="512762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1316" y="4058676"/>
              <a:ext cx="163280" cy="1632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316" y="4679144"/>
              <a:ext cx="163280" cy="1632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1316" y="5299611"/>
              <a:ext cx="163280" cy="16328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1316" y="5920079"/>
              <a:ext cx="163280" cy="1632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316" y="6540546"/>
              <a:ext cx="163280" cy="16328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1316" y="7161014"/>
              <a:ext cx="163280" cy="1632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1316" y="7781482"/>
              <a:ext cx="163280" cy="16328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1316" y="8401949"/>
              <a:ext cx="163280" cy="16328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316" y="9022417"/>
              <a:ext cx="163280" cy="16328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438754" y="2372102"/>
            <a:ext cx="6057265" cy="7018020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8050" spc="85" dirty="0">
                <a:solidFill>
                  <a:srgbClr val="FFFFFF"/>
                </a:solidFill>
                <a:latin typeface="Trebuchet MS"/>
                <a:cs typeface="Trebuchet MS"/>
              </a:rPr>
              <a:t>Components</a:t>
            </a:r>
            <a:endParaRPr sz="8050">
              <a:latin typeface="Trebuchet MS"/>
              <a:cs typeface="Trebuchet MS"/>
            </a:endParaRPr>
          </a:p>
          <a:p>
            <a:pPr marL="1130300">
              <a:lnSpc>
                <a:spcPts val="4905"/>
              </a:lnSpc>
              <a:spcBef>
                <a:spcPts val="480"/>
              </a:spcBef>
            </a:pPr>
            <a:r>
              <a:rPr sz="4100" spc="55" dirty="0">
                <a:solidFill>
                  <a:srgbClr val="6E6194"/>
                </a:solidFill>
                <a:latin typeface="Trebuchet MS"/>
                <a:cs typeface="Trebuchet MS"/>
              </a:rPr>
              <a:t>Microcontroller</a:t>
            </a:r>
            <a:r>
              <a:rPr sz="4100" spc="-16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100" spc="-355" dirty="0">
                <a:solidFill>
                  <a:srgbClr val="6E6194"/>
                </a:solidFill>
                <a:latin typeface="Trebuchet MS"/>
                <a:cs typeface="Trebuchet MS"/>
              </a:rPr>
              <a:t>1</a:t>
            </a:r>
            <a:endParaRPr sz="4100">
              <a:latin typeface="Trebuchet MS"/>
              <a:cs typeface="Trebuchet MS"/>
            </a:endParaRPr>
          </a:p>
          <a:p>
            <a:pPr marL="1130300" marR="839469">
              <a:lnSpc>
                <a:spcPts val="4890"/>
              </a:lnSpc>
              <a:spcBef>
                <a:spcPts val="170"/>
              </a:spcBef>
            </a:pPr>
            <a:r>
              <a:rPr sz="4100" spc="55" dirty="0">
                <a:solidFill>
                  <a:srgbClr val="6E6194"/>
                </a:solidFill>
                <a:latin typeface="Trebuchet MS"/>
                <a:cs typeface="Trebuchet MS"/>
              </a:rPr>
              <a:t>Microcontroller</a:t>
            </a:r>
            <a:r>
              <a:rPr sz="4100" spc="-16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100" spc="-50" dirty="0">
                <a:solidFill>
                  <a:srgbClr val="6E6194"/>
                </a:solidFill>
                <a:latin typeface="Trebuchet MS"/>
                <a:cs typeface="Trebuchet MS"/>
              </a:rPr>
              <a:t>2 </a:t>
            </a:r>
            <a:r>
              <a:rPr sz="4100" spc="-10" dirty="0">
                <a:solidFill>
                  <a:srgbClr val="6E6194"/>
                </a:solidFill>
                <a:latin typeface="Trebuchet MS"/>
                <a:cs typeface="Trebuchet MS"/>
              </a:rPr>
              <a:t>Camera</a:t>
            </a:r>
            <a:endParaRPr sz="4100">
              <a:latin typeface="Trebuchet MS"/>
              <a:cs typeface="Trebuchet MS"/>
            </a:endParaRPr>
          </a:p>
          <a:p>
            <a:pPr marL="1130300">
              <a:lnSpc>
                <a:spcPts val="4705"/>
              </a:lnSpc>
            </a:pPr>
            <a:r>
              <a:rPr sz="4100" spc="55" dirty="0">
                <a:solidFill>
                  <a:srgbClr val="6E6194"/>
                </a:solidFill>
                <a:latin typeface="Trebuchet MS"/>
                <a:cs typeface="Trebuchet MS"/>
              </a:rPr>
              <a:t>Ultrasonic</a:t>
            </a:r>
            <a:r>
              <a:rPr sz="4100" spc="-18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100" spc="165" dirty="0">
                <a:solidFill>
                  <a:srgbClr val="6E6194"/>
                </a:solidFill>
                <a:latin typeface="Trebuchet MS"/>
                <a:cs typeface="Trebuchet MS"/>
              </a:rPr>
              <a:t>Sensors</a:t>
            </a:r>
            <a:endParaRPr sz="4100">
              <a:latin typeface="Trebuchet MS"/>
              <a:cs typeface="Trebuchet MS"/>
            </a:endParaRPr>
          </a:p>
          <a:p>
            <a:pPr marL="1130300">
              <a:lnSpc>
                <a:spcPts val="4885"/>
              </a:lnSpc>
            </a:pPr>
            <a:r>
              <a:rPr sz="4100" spc="-25" dirty="0">
                <a:solidFill>
                  <a:srgbClr val="6E6194"/>
                </a:solidFill>
                <a:latin typeface="Trebuchet MS"/>
                <a:cs typeface="Trebuchet MS"/>
              </a:rPr>
              <a:t>LED</a:t>
            </a:r>
            <a:endParaRPr sz="4100">
              <a:latin typeface="Trebuchet MS"/>
              <a:cs typeface="Trebuchet MS"/>
            </a:endParaRPr>
          </a:p>
          <a:p>
            <a:pPr marL="1130300">
              <a:lnSpc>
                <a:spcPts val="4885"/>
              </a:lnSpc>
            </a:pPr>
            <a:r>
              <a:rPr sz="4100" spc="75" dirty="0">
                <a:solidFill>
                  <a:srgbClr val="6E6194"/>
                </a:solidFill>
                <a:latin typeface="Trebuchet MS"/>
                <a:cs typeface="Trebuchet MS"/>
              </a:rPr>
              <a:t>Sprinkler</a:t>
            </a:r>
            <a:endParaRPr sz="4100">
              <a:latin typeface="Trebuchet MS"/>
              <a:cs typeface="Trebuchet MS"/>
            </a:endParaRPr>
          </a:p>
          <a:p>
            <a:pPr marL="1130300" marR="5080">
              <a:lnSpc>
                <a:spcPts val="4890"/>
              </a:lnSpc>
              <a:spcBef>
                <a:spcPts val="170"/>
              </a:spcBef>
            </a:pPr>
            <a:r>
              <a:rPr sz="4100" spc="120" dirty="0">
                <a:solidFill>
                  <a:srgbClr val="6E6194"/>
                </a:solidFill>
                <a:latin typeface="Trebuchet MS"/>
                <a:cs typeface="Trebuchet MS"/>
              </a:rPr>
              <a:t>Motor</a:t>
            </a:r>
            <a:r>
              <a:rPr sz="4100" spc="-19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100" spc="65" dirty="0">
                <a:solidFill>
                  <a:srgbClr val="6E6194"/>
                </a:solidFill>
                <a:latin typeface="Trebuchet MS"/>
                <a:cs typeface="Trebuchet MS"/>
              </a:rPr>
              <a:t>Driving</a:t>
            </a:r>
            <a:r>
              <a:rPr sz="4100" spc="-19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100" spc="-10" dirty="0">
                <a:solidFill>
                  <a:srgbClr val="6E6194"/>
                </a:solidFill>
                <a:latin typeface="Trebuchet MS"/>
                <a:cs typeface="Trebuchet MS"/>
              </a:rPr>
              <a:t>Circuit </a:t>
            </a:r>
            <a:r>
              <a:rPr sz="4100" spc="45" dirty="0">
                <a:solidFill>
                  <a:srgbClr val="6E6194"/>
                </a:solidFill>
                <a:latin typeface="Trebuchet MS"/>
                <a:cs typeface="Trebuchet MS"/>
              </a:rPr>
              <a:t>Wheels</a:t>
            </a:r>
            <a:endParaRPr sz="4100">
              <a:latin typeface="Trebuchet MS"/>
              <a:cs typeface="Trebuchet MS"/>
            </a:endParaRPr>
          </a:p>
          <a:p>
            <a:pPr marL="1130300">
              <a:lnSpc>
                <a:spcPts val="4725"/>
              </a:lnSpc>
            </a:pPr>
            <a:r>
              <a:rPr sz="4100" dirty="0">
                <a:solidFill>
                  <a:srgbClr val="6E6194"/>
                </a:solidFill>
                <a:latin typeface="Trebuchet MS"/>
                <a:cs typeface="Trebuchet MS"/>
              </a:rPr>
              <a:t>DC</a:t>
            </a:r>
            <a:r>
              <a:rPr sz="4100" spc="-19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100" spc="70" dirty="0">
                <a:solidFill>
                  <a:srgbClr val="6E6194"/>
                </a:solidFill>
                <a:latin typeface="Trebuchet MS"/>
                <a:cs typeface="Trebuchet MS"/>
              </a:rPr>
              <a:t>power</a:t>
            </a:r>
            <a:r>
              <a:rPr sz="4100" spc="-19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4100" spc="125" dirty="0">
                <a:solidFill>
                  <a:srgbClr val="6E6194"/>
                </a:solidFill>
                <a:latin typeface="Trebuchet MS"/>
                <a:cs typeface="Trebuchet MS"/>
              </a:rPr>
              <a:t>Supply</a:t>
            </a:r>
            <a:endParaRPr sz="4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2988" y="1599097"/>
            <a:ext cx="14878049" cy="81343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85" dirty="0"/>
              <a:t>Flow</a:t>
            </a:r>
            <a:r>
              <a:rPr spc="-515" dirty="0"/>
              <a:t> </a:t>
            </a:r>
            <a:r>
              <a:rPr spc="-25" dirty="0"/>
              <a:t>Chart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66775" y="3052396"/>
            <a:ext cx="11683365" cy="4505325"/>
            <a:chOff x="866775" y="3052396"/>
            <a:chExt cx="11683365" cy="45053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6775" y="3282318"/>
              <a:ext cx="5391149" cy="40385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53649" y="3052396"/>
              <a:ext cx="6296024" cy="45053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46220" y="4083031"/>
            <a:ext cx="4210049" cy="243839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86854" y="7817377"/>
            <a:ext cx="3048635" cy="1116965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47625" marR="5080" indent="-35560">
              <a:lnSpc>
                <a:spcPts val="4280"/>
              </a:lnSpc>
              <a:spcBef>
                <a:spcPts val="234"/>
              </a:spcBef>
            </a:pPr>
            <a:r>
              <a:rPr sz="3600" b="1" spc="-20" dirty="0">
                <a:solidFill>
                  <a:srgbClr val="6E6194"/>
                </a:solidFill>
                <a:latin typeface="Trebuchet MS"/>
                <a:cs typeface="Trebuchet MS"/>
              </a:rPr>
              <a:t>Raspberry</a:t>
            </a:r>
            <a:r>
              <a:rPr sz="3600" b="1" spc="-21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6E6194"/>
                </a:solidFill>
                <a:latin typeface="Trebuchet MS"/>
                <a:cs typeface="Trebuchet MS"/>
              </a:rPr>
              <a:t>pi</a:t>
            </a:r>
            <a:r>
              <a:rPr sz="3600" b="1" spc="-21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b="1" spc="-50" dirty="0">
                <a:solidFill>
                  <a:srgbClr val="6E6194"/>
                </a:solidFill>
                <a:latin typeface="Trebuchet MS"/>
                <a:cs typeface="Trebuchet MS"/>
              </a:rPr>
              <a:t>4 </a:t>
            </a:r>
            <a:r>
              <a:rPr sz="3600" b="1" dirty="0">
                <a:solidFill>
                  <a:srgbClr val="6E6194"/>
                </a:solidFill>
                <a:latin typeface="Trebuchet MS"/>
                <a:cs typeface="Trebuchet MS"/>
              </a:rPr>
              <a:t>and</a:t>
            </a:r>
            <a:r>
              <a:rPr sz="3600" b="1" spc="-204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6E6194"/>
                </a:solidFill>
                <a:latin typeface="Trebuchet MS"/>
                <a:cs typeface="Trebuchet MS"/>
              </a:rPr>
              <a:t>Pi</a:t>
            </a:r>
            <a:r>
              <a:rPr sz="3600" b="1" spc="-20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b="1" spc="-10" dirty="0">
                <a:solidFill>
                  <a:srgbClr val="6E6194"/>
                </a:solidFill>
                <a:latin typeface="Trebuchet MS"/>
                <a:cs typeface="Trebuchet MS"/>
              </a:rPr>
              <a:t>camera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79414" y="7817377"/>
            <a:ext cx="3412490" cy="1116965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2700" marR="5080" indent="653415">
              <a:lnSpc>
                <a:spcPts val="4280"/>
              </a:lnSpc>
              <a:spcBef>
                <a:spcPts val="234"/>
              </a:spcBef>
            </a:pPr>
            <a:r>
              <a:rPr sz="3600" b="1" spc="-170" dirty="0">
                <a:solidFill>
                  <a:srgbClr val="6E6194"/>
                </a:solidFill>
                <a:latin typeface="Trebuchet MS"/>
                <a:cs typeface="Trebuchet MS"/>
              </a:rPr>
              <a:t>Vex</a:t>
            </a:r>
            <a:r>
              <a:rPr sz="3600" b="1" spc="-18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b="1" spc="-10" dirty="0">
                <a:solidFill>
                  <a:srgbClr val="6E6194"/>
                </a:solidFill>
                <a:latin typeface="Trebuchet MS"/>
                <a:cs typeface="Trebuchet MS"/>
              </a:rPr>
              <a:t>cortex </a:t>
            </a:r>
            <a:r>
              <a:rPr sz="3600" b="1" spc="-204" dirty="0">
                <a:solidFill>
                  <a:srgbClr val="6E6194"/>
                </a:solidFill>
                <a:latin typeface="Trebuchet MS"/>
                <a:cs typeface="Trebuchet MS"/>
              </a:rPr>
              <a:t>(V5</a:t>
            </a:r>
            <a:r>
              <a:rPr sz="3600" b="1" spc="-150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6E6194"/>
                </a:solidFill>
                <a:latin typeface="Trebuchet MS"/>
                <a:cs typeface="Trebuchet MS"/>
              </a:rPr>
              <a:t>Robot</a:t>
            </a:r>
            <a:r>
              <a:rPr sz="3600" b="1" spc="-145" dirty="0">
                <a:solidFill>
                  <a:srgbClr val="6E6194"/>
                </a:solidFill>
                <a:latin typeface="Trebuchet MS"/>
                <a:cs typeface="Trebuchet MS"/>
              </a:rPr>
              <a:t> </a:t>
            </a:r>
            <a:r>
              <a:rPr sz="3600" b="1" spc="-45" dirty="0">
                <a:solidFill>
                  <a:srgbClr val="6E6194"/>
                </a:solidFill>
                <a:latin typeface="Trebuchet MS"/>
                <a:cs typeface="Trebuchet MS"/>
              </a:rPr>
              <a:t>Brain)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279567" y="7817377"/>
            <a:ext cx="2163445" cy="1116965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360045" marR="5080" indent="-347980">
              <a:lnSpc>
                <a:spcPts val="4280"/>
              </a:lnSpc>
              <a:spcBef>
                <a:spcPts val="234"/>
              </a:spcBef>
            </a:pPr>
            <a:r>
              <a:rPr sz="3600" b="1" spc="-30" dirty="0">
                <a:solidFill>
                  <a:srgbClr val="6E6194"/>
                </a:solidFill>
                <a:latin typeface="Trebuchet MS"/>
                <a:cs typeface="Trebuchet MS"/>
              </a:rPr>
              <a:t>Ultrasonic </a:t>
            </a:r>
            <a:r>
              <a:rPr sz="3600" b="1" spc="-10" dirty="0">
                <a:solidFill>
                  <a:srgbClr val="6E6194"/>
                </a:solidFill>
                <a:latin typeface="Trebuchet MS"/>
                <a:cs typeface="Trebuchet MS"/>
              </a:rPr>
              <a:t>Sensor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75850" y="246647"/>
            <a:ext cx="4583430" cy="1183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85" dirty="0"/>
              <a:t>Flow</a:t>
            </a:r>
            <a:r>
              <a:rPr spc="-515" dirty="0"/>
              <a:t> </a:t>
            </a:r>
            <a:r>
              <a:rPr spc="-25" dirty="0"/>
              <a:t>Chart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1018</Words>
  <Application>Microsoft Office PowerPoint</Application>
  <PresentationFormat>Custom</PresentationFormat>
  <Paragraphs>106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Calibri</vt:lpstr>
      <vt:lpstr>Trebuchet MS</vt:lpstr>
      <vt:lpstr>Office Theme</vt:lpstr>
      <vt:lpstr>Aquabot</vt:lpstr>
      <vt:lpstr>Group Introduction</vt:lpstr>
      <vt:lpstr>Agenda</vt:lpstr>
      <vt:lpstr>Introduction What is Aquabot &amp; What does it do?</vt:lpstr>
      <vt:lpstr>Mission</vt:lpstr>
      <vt:lpstr>PowerPoint Presentation</vt:lpstr>
      <vt:lpstr>Block Diagram</vt:lpstr>
      <vt:lpstr>Flow Chart</vt:lpstr>
      <vt:lpstr>Flow Chart</vt:lpstr>
      <vt:lpstr>Flow Chart</vt:lpstr>
      <vt:lpstr>Flow Chart</vt:lpstr>
      <vt:lpstr>Flow Chart</vt:lpstr>
      <vt:lpstr>Flow Chart</vt:lpstr>
      <vt:lpstr>Flow Chart</vt:lpstr>
      <vt:lpstr>Flow Chart</vt:lpstr>
      <vt:lpstr>Component List</vt:lpstr>
      <vt:lpstr>3D Representation of Aquabot</vt:lpstr>
      <vt:lpstr>Cost Effectiveness</vt:lpstr>
      <vt:lpstr>Maintenance Of Robot</vt:lpstr>
      <vt:lpstr>Physical Representation of Robot</vt:lpstr>
      <vt:lpstr>PowerPoint Presentation</vt:lpstr>
      <vt:lpstr>PowerPoint Presentation</vt:lpstr>
      <vt:lpstr>Resource Page</vt:lpstr>
      <vt:lpstr>Resource Page</vt:lpstr>
      <vt:lpstr>Do you have 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 Green Light Green White Corporate Geometric Company Internal Deck Business Presentation</dc:title>
  <dc:creator>Mandip Prajapati</dc:creator>
  <cp:keywords>DAFU4LNY7Eg,BAD45ZPHUFg</cp:keywords>
  <cp:lastModifiedBy>Winklin PC</cp:lastModifiedBy>
  <cp:revision>4</cp:revision>
  <dcterms:created xsi:type="dcterms:W3CDTF">2026-03-04T06:10:53Z</dcterms:created>
  <dcterms:modified xsi:type="dcterms:W3CDTF">2026-03-11T10:45:27Z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2022-12-16T00:00:00Z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2022-12-16T00:00:00Z</vt:filetime>
  </property>
</Properties>
</file>